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31.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57" r:id="rId3"/>
    <p:sldId id="327" r:id="rId4"/>
    <p:sldId id="328" r:id="rId5"/>
    <p:sldId id="326" r:id="rId6"/>
    <p:sldId id="292" r:id="rId7"/>
    <p:sldId id="263" r:id="rId8"/>
    <p:sldId id="333" r:id="rId9"/>
    <p:sldId id="295" r:id="rId10"/>
    <p:sldId id="259" r:id="rId11"/>
    <p:sldId id="260" r:id="rId12"/>
    <p:sldId id="293" r:id="rId13"/>
    <p:sldId id="294" r:id="rId14"/>
    <p:sldId id="332" r:id="rId15"/>
    <p:sldId id="329" r:id="rId16"/>
    <p:sldId id="330" r:id="rId17"/>
    <p:sldId id="331" r:id="rId18"/>
    <p:sldId id="296" r:id="rId19"/>
    <p:sldId id="303" r:id="rId20"/>
    <p:sldId id="262" r:id="rId21"/>
    <p:sldId id="289" r:id="rId22"/>
    <p:sldId id="304" r:id="rId23"/>
    <p:sldId id="305" r:id="rId24"/>
    <p:sldId id="306" r:id="rId25"/>
    <p:sldId id="325" r:id="rId26"/>
    <p:sldId id="323" r:id="rId27"/>
    <p:sldId id="334" r:id="rId28"/>
    <p:sldId id="335" r:id="rId29"/>
    <p:sldId id="336" r:id="rId30"/>
    <p:sldId id="337" r:id="rId31"/>
    <p:sldId id="339" r:id="rId32"/>
    <p:sldId id="338" r:id="rId33"/>
    <p:sldId id="310" r:id="rId34"/>
    <p:sldId id="311" r:id="rId35"/>
    <p:sldId id="312" r:id="rId36"/>
    <p:sldId id="314" r:id="rId37"/>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ＭＳ Ｐゴシック" charset="-128"/>
        <a:cs typeface="+mn-cs"/>
      </a:defRPr>
    </a:lvl1pPr>
    <a:lvl2pPr marL="457200" algn="ctr" rtl="0" fontAlgn="base">
      <a:spcBef>
        <a:spcPct val="0"/>
      </a:spcBef>
      <a:spcAft>
        <a:spcPct val="0"/>
      </a:spcAft>
      <a:defRPr kern="1200">
        <a:solidFill>
          <a:schemeClr val="tx1"/>
        </a:solidFill>
        <a:latin typeface="Arial" charset="0"/>
        <a:ea typeface="ＭＳ Ｐゴシック" charset="-128"/>
        <a:cs typeface="+mn-cs"/>
      </a:defRPr>
    </a:lvl2pPr>
    <a:lvl3pPr marL="914400" algn="ctr" rtl="0" fontAlgn="base">
      <a:spcBef>
        <a:spcPct val="0"/>
      </a:spcBef>
      <a:spcAft>
        <a:spcPct val="0"/>
      </a:spcAft>
      <a:defRPr kern="1200">
        <a:solidFill>
          <a:schemeClr val="tx1"/>
        </a:solidFill>
        <a:latin typeface="Arial" charset="0"/>
        <a:ea typeface="ＭＳ Ｐゴシック" charset="-128"/>
        <a:cs typeface="+mn-cs"/>
      </a:defRPr>
    </a:lvl3pPr>
    <a:lvl4pPr marL="1371600" algn="ctr" rtl="0" fontAlgn="base">
      <a:spcBef>
        <a:spcPct val="0"/>
      </a:spcBef>
      <a:spcAft>
        <a:spcPct val="0"/>
      </a:spcAft>
      <a:defRPr kern="1200">
        <a:solidFill>
          <a:schemeClr val="tx1"/>
        </a:solidFill>
        <a:latin typeface="Arial" charset="0"/>
        <a:ea typeface="ＭＳ Ｐゴシック" charset="-128"/>
        <a:cs typeface="+mn-cs"/>
      </a:defRPr>
    </a:lvl4pPr>
    <a:lvl5pPr marL="1828800" algn="ctr"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nthia Kinnan" initials="CG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B2200"/>
    <a:srgbClr val="66FFFF"/>
    <a:srgbClr val="FF9933"/>
    <a:srgbClr val="33CCFF"/>
    <a:srgbClr val="FFFF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fraker:Desktop:spandan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00" b="1" i="0" u="none" strike="noStrike" baseline="0">
                <a:solidFill>
                  <a:srgbClr val="FFFFFF"/>
                </a:solidFill>
                <a:latin typeface="Arial"/>
                <a:ea typeface="Arial"/>
                <a:cs typeface="Arial"/>
              </a:defRPr>
            </a:pPr>
            <a:r>
              <a:rPr lang="en-US"/>
              <a:t>New business</a:t>
            </a:r>
          </a:p>
        </c:rich>
      </c:tx>
      <c:layout>
        <c:manualLayout>
          <c:xMode val="edge"/>
          <c:yMode val="edge"/>
          <c:x val="0.27874564459930279"/>
          <c:y val="3.4632034632034604E-2"/>
        </c:manualLayout>
      </c:layout>
      <c:spPr>
        <a:noFill/>
        <a:ln w="25400">
          <a:noFill/>
        </a:ln>
      </c:spPr>
    </c:title>
    <c:plotArea>
      <c:layout>
        <c:manualLayout>
          <c:layoutTarget val="inner"/>
          <c:xMode val="edge"/>
          <c:yMode val="edge"/>
          <c:x val="0.15679442508710831"/>
          <c:y val="0.24675272517433314"/>
          <c:w val="0.80487804878048852"/>
          <c:h val="0.54112439731213402"/>
        </c:manualLayout>
      </c:layout>
      <c:barChart>
        <c:barDir val="col"/>
        <c:grouping val="clustered"/>
        <c:ser>
          <c:idx val="0"/>
          <c:order val="0"/>
          <c:tx>
            <c:strRef>
              <c:f>balance!$C$1</c:f>
              <c:strCache>
                <c:ptCount val="1"/>
                <c:pt idx="0">
                  <c:v>population</c:v>
                </c:pt>
              </c:strCache>
            </c:strRef>
          </c:tx>
          <c:spPr>
            <a:solidFill>
              <a:srgbClr val="FF9900"/>
            </a:solidFill>
            <a:ln w="25400">
              <a:noFill/>
            </a:ln>
          </c:spPr>
          <c:dPt>
            <c:idx val="1"/>
            <c:spPr>
              <a:solidFill>
                <a:srgbClr val="00ABEA"/>
              </a:solidFill>
              <a:ln w="25400">
                <a:noFill/>
              </a:ln>
            </c:spPr>
          </c:dPt>
          <c:dLbls>
            <c:numFmt formatCode="0.0%" sourceLinked="0"/>
            <c:spPr>
              <a:noFill/>
              <a:ln w="25400">
                <a:noFill/>
              </a:ln>
            </c:spPr>
            <c:txPr>
              <a:bodyPr/>
              <a:lstStyle/>
              <a:p>
                <a:pPr>
                  <a:defRPr sz="1325" b="1" i="0" u="none" strike="noStrike" baseline="0">
                    <a:solidFill>
                      <a:srgbClr val="333333"/>
                    </a:solidFill>
                    <a:latin typeface="Arial"/>
                    <a:ea typeface="Arial"/>
                    <a:cs typeface="Arial"/>
                  </a:defRPr>
                </a:pPr>
                <a:endParaRPr lang="en-US"/>
              </a:p>
            </c:txPr>
            <c:dLblPos val="ctr"/>
            <c:showVal val="1"/>
          </c:dLbls>
          <c:cat>
            <c:strRef>
              <c:f>balance!$B$2:$B$3</c:f>
              <c:strCache>
                <c:ptCount val="2"/>
                <c:pt idx="0">
                  <c:v>treat</c:v>
                </c:pt>
                <c:pt idx="1">
                  <c:v>control</c:v>
                </c:pt>
              </c:strCache>
            </c:strRef>
          </c:cat>
          <c:val>
            <c:numRef>
              <c:f>'1. business'!$B$2:$B$3</c:f>
              <c:numCache>
                <c:formatCode>0.0%</c:formatCode>
                <c:ptCount val="2"/>
                <c:pt idx="0">
                  <c:v>7.0000000000000034E-2</c:v>
                </c:pt>
                <c:pt idx="1">
                  <c:v>5.3000000000000033E-2</c:v>
                </c:pt>
              </c:numCache>
            </c:numRef>
          </c:val>
        </c:ser>
        <c:gapWidth val="20"/>
        <c:axId val="60847232"/>
        <c:axId val="60848768"/>
      </c:barChart>
      <c:catAx>
        <c:axId val="60847232"/>
        <c:scaling>
          <c:orientation val="minMax"/>
        </c:scaling>
        <c:delete val="1"/>
        <c:axPos val="b"/>
        <c:numFmt formatCode="General" sourceLinked="1"/>
        <c:tickLblPos val="none"/>
        <c:crossAx val="60848768"/>
        <c:crosses val="autoZero"/>
        <c:auto val="1"/>
        <c:lblAlgn val="ctr"/>
        <c:lblOffset val="100"/>
        <c:tickLblSkip val="1"/>
        <c:tickMarkSkip val="1"/>
      </c:catAx>
      <c:valAx>
        <c:axId val="60848768"/>
        <c:scaling>
          <c:orientation val="minMax"/>
          <c:max val="7.0000000000000034E-2"/>
          <c:min val="0"/>
        </c:scaling>
        <c:axPos val="l"/>
        <c:majorGridlines>
          <c:spPr>
            <a:ln w="3175">
              <a:solidFill>
                <a:srgbClr val="969696"/>
              </a:solidFill>
              <a:prstDash val="solid"/>
            </a:ln>
          </c:spPr>
        </c:majorGridlines>
        <c:numFmt formatCode="0%" sourceLinked="0"/>
        <c:tickLblPos val="nextTo"/>
        <c:spPr>
          <a:ln w="9525">
            <a:noFill/>
          </a:ln>
        </c:spPr>
        <c:txPr>
          <a:bodyPr rot="0" vert="horz"/>
          <a:lstStyle/>
          <a:p>
            <a:pPr>
              <a:defRPr sz="1100" b="0" i="0" u="none" strike="noStrike" baseline="0">
                <a:solidFill>
                  <a:srgbClr val="FFFFFF"/>
                </a:solidFill>
                <a:latin typeface="Arial"/>
                <a:ea typeface="Arial"/>
                <a:cs typeface="Arial"/>
              </a:defRPr>
            </a:pPr>
            <a:endParaRPr lang="en-US"/>
          </a:p>
        </c:txPr>
        <c:crossAx val="60847232"/>
        <c:crosses val="autoZero"/>
        <c:crossBetween val="between"/>
        <c:majorUnit val="5.0000000000000037E-2"/>
      </c:valAx>
      <c:spPr>
        <a:noFill/>
        <a:ln w="25400">
          <a:noFill/>
        </a:ln>
      </c:spPr>
    </c:plotArea>
    <c:plotVisOnly val="1"/>
    <c:dispBlanksAs val="gap"/>
  </c:chart>
  <c:spPr>
    <a:solidFill>
      <a:srgbClr val="000000"/>
    </a:solidFill>
    <a:ln w="9525">
      <a:noFill/>
    </a:ln>
  </c:spPr>
  <c:txPr>
    <a:bodyPr/>
    <a:lstStyle/>
    <a:p>
      <a:pPr>
        <a:defRPr sz="1650" b="0" i="0" u="none" strike="noStrike" baseline="0">
          <a:solidFill>
            <a:srgbClr val="FFFFFF"/>
          </a:solidFill>
          <a:latin typeface="Arial"/>
          <a:ea typeface="Arial"/>
          <a:cs typeface="Aria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00" b="1" i="0" u="none" strike="noStrike" baseline="0">
                <a:solidFill>
                  <a:srgbClr val="FFFFFF"/>
                </a:solidFill>
                <a:latin typeface="Arial"/>
                <a:ea typeface="Arial"/>
                <a:cs typeface="Arial"/>
              </a:defRPr>
            </a:pPr>
            <a:r>
              <a:rPr lang="en-US"/>
              <a:t>Kids</a:t>
            </a:r>
            <a:r>
              <a:rPr lang="en-US" baseline="0"/>
              <a:t> in </a:t>
            </a:r>
            <a:r>
              <a:rPr lang="en-US"/>
              <a:t>school</a:t>
            </a:r>
          </a:p>
        </c:rich>
      </c:tx>
      <c:layout>
        <c:manualLayout>
          <c:xMode val="edge"/>
          <c:yMode val="edge"/>
          <c:x val="0.28222996515679427"/>
          <c:y val="4.3290043290043309E-2"/>
        </c:manualLayout>
      </c:layout>
      <c:spPr>
        <a:noFill/>
        <a:ln w="25400">
          <a:noFill/>
        </a:ln>
      </c:spPr>
    </c:title>
    <c:plotArea>
      <c:layout>
        <c:manualLayout>
          <c:layoutTarget val="inner"/>
          <c:xMode val="edge"/>
          <c:yMode val="edge"/>
          <c:x val="0.15679442508710831"/>
          <c:y val="0.24675272517433314"/>
          <c:w val="0.80487804878048852"/>
          <c:h val="0.54112439731213402"/>
        </c:manualLayout>
      </c:layout>
      <c:barChart>
        <c:barDir val="col"/>
        <c:grouping val="clustered"/>
        <c:ser>
          <c:idx val="0"/>
          <c:order val="0"/>
          <c:spPr>
            <a:solidFill>
              <a:srgbClr val="FF9900"/>
            </a:solidFill>
            <a:ln w="25400">
              <a:noFill/>
            </a:ln>
          </c:spPr>
          <c:dPt>
            <c:idx val="1"/>
            <c:spPr>
              <a:solidFill>
                <a:srgbClr val="00ABEA"/>
              </a:solidFill>
              <a:ln w="25400">
                <a:noFill/>
              </a:ln>
            </c:spPr>
          </c:dPt>
          <c:dLbls>
            <c:numFmt formatCode="0.00" sourceLinked="0"/>
            <c:spPr>
              <a:noFill/>
              <a:ln w="25400">
                <a:noFill/>
              </a:ln>
            </c:spPr>
            <c:txPr>
              <a:bodyPr/>
              <a:lstStyle/>
              <a:p>
                <a:pPr>
                  <a:defRPr sz="1325" b="1" i="0" u="none" strike="noStrike" baseline="0">
                    <a:solidFill>
                      <a:srgbClr val="333333"/>
                    </a:solidFill>
                    <a:latin typeface="Arial"/>
                    <a:ea typeface="Arial"/>
                    <a:cs typeface="Arial"/>
                  </a:defRPr>
                </a:pPr>
                <a:endParaRPr lang="en-US"/>
              </a:p>
            </c:txPr>
            <c:dLblPos val="ctr"/>
            <c:showVal val="1"/>
          </c:dLbls>
          <c:val>
            <c:numRef>
              <c:f>'[spandana.xls]child and women'!$H$20:$H$21</c:f>
              <c:numCache>
                <c:formatCode>General</c:formatCode>
                <c:ptCount val="2"/>
                <c:pt idx="0">
                  <c:v>1.3920000000000001</c:v>
                </c:pt>
                <c:pt idx="1">
                  <c:v>1.42</c:v>
                </c:pt>
              </c:numCache>
            </c:numRef>
          </c:val>
        </c:ser>
        <c:gapWidth val="20"/>
        <c:axId val="61676160"/>
        <c:axId val="61686144"/>
      </c:barChart>
      <c:catAx>
        <c:axId val="61676160"/>
        <c:scaling>
          <c:orientation val="minMax"/>
        </c:scaling>
        <c:delete val="1"/>
        <c:axPos val="b"/>
        <c:tickLblPos val="none"/>
        <c:crossAx val="61686144"/>
        <c:crosses val="autoZero"/>
        <c:auto val="1"/>
        <c:lblAlgn val="ctr"/>
        <c:lblOffset val="100"/>
      </c:catAx>
      <c:valAx>
        <c:axId val="61686144"/>
        <c:scaling>
          <c:orientation val="minMax"/>
          <c:max val="1.5"/>
          <c:min val="0"/>
        </c:scaling>
        <c:axPos val="l"/>
        <c:majorGridlines>
          <c:spPr>
            <a:ln w="3175">
              <a:solidFill>
                <a:srgbClr val="969696"/>
              </a:solidFill>
              <a:prstDash val="solid"/>
            </a:ln>
          </c:spPr>
        </c:majorGridlines>
        <c:numFmt formatCode="#,##0.0" sourceLinked="0"/>
        <c:tickLblPos val="nextTo"/>
        <c:spPr>
          <a:ln w="9525">
            <a:noFill/>
          </a:ln>
        </c:spPr>
        <c:txPr>
          <a:bodyPr rot="0" vert="horz"/>
          <a:lstStyle/>
          <a:p>
            <a:pPr>
              <a:defRPr sz="1100" b="0" i="0" u="none" strike="noStrike" baseline="0">
                <a:solidFill>
                  <a:srgbClr val="FFFFFF"/>
                </a:solidFill>
                <a:latin typeface="Arial"/>
                <a:ea typeface="Arial"/>
                <a:cs typeface="Arial"/>
              </a:defRPr>
            </a:pPr>
            <a:endParaRPr lang="en-US"/>
          </a:p>
        </c:txPr>
        <c:crossAx val="61676160"/>
        <c:crosses val="autoZero"/>
        <c:crossBetween val="between"/>
        <c:majorUnit val="0.5"/>
      </c:valAx>
      <c:spPr>
        <a:noFill/>
        <a:ln w="25400">
          <a:noFill/>
        </a:ln>
      </c:spPr>
    </c:plotArea>
    <c:plotVisOnly val="1"/>
    <c:dispBlanksAs val="gap"/>
  </c:chart>
  <c:spPr>
    <a:solidFill>
      <a:srgbClr val="000000"/>
    </a:solidFill>
    <a:ln w="9525">
      <a:noFill/>
    </a:ln>
  </c:spPr>
  <c:txPr>
    <a:bodyPr/>
    <a:lstStyle/>
    <a:p>
      <a:pPr>
        <a:defRPr sz="1650" b="0" i="0" u="none" strike="noStrike" baseline="0">
          <a:solidFill>
            <a:srgbClr val="FFFFFF"/>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5626117632773602"/>
          <c:y val="4.4943738033016566E-2"/>
          <c:w val="0.60317486289151356"/>
          <c:h val="0.8314591536108068"/>
        </c:manualLayout>
      </c:layout>
      <c:barChart>
        <c:barDir val="bar"/>
        <c:grouping val="clustered"/>
        <c:ser>
          <c:idx val="0"/>
          <c:order val="0"/>
          <c:spPr>
            <a:solidFill>
              <a:srgbClr val="FF9900"/>
            </a:solidFill>
            <a:ln w="25400">
              <a:noFill/>
            </a:ln>
          </c:spPr>
          <c:cat>
            <c:strRef>
              <c:f>'pred bus'!$F$4:$F$8</c:f>
              <c:strCache>
                <c:ptCount val="5"/>
                <c:pt idx="0">
                  <c:v>Spouse works for wage</c:v>
                </c:pt>
                <c:pt idx="1">
                  <c:v>Own land in village</c:v>
                </c:pt>
                <c:pt idx="2">
                  <c:v>Number of prime ae women</c:v>
                </c:pt>
                <c:pt idx="3">
                  <c:v>Spouse is literate</c:v>
                </c:pt>
                <c:pt idx="4">
                  <c:v>Own land in Hyderabad</c:v>
                </c:pt>
              </c:strCache>
            </c:strRef>
          </c:cat>
          <c:val>
            <c:numRef>
              <c:f>'pred bus'!$H$4:$H$8</c:f>
              <c:numCache>
                <c:formatCode>General</c:formatCode>
                <c:ptCount val="5"/>
                <c:pt idx="0">
                  <c:v>1.3000000000000012E-2</c:v>
                </c:pt>
                <c:pt idx="1">
                  <c:v>4.2000000000000023E-2</c:v>
                </c:pt>
                <c:pt idx="2">
                  <c:v>7.1000000000000008E-2</c:v>
                </c:pt>
                <c:pt idx="3">
                  <c:v>7.2000000000000022E-2</c:v>
                </c:pt>
                <c:pt idx="4">
                  <c:v>8.0000000000000043E-2</c:v>
                </c:pt>
              </c:numCache>
            </c:numRef>
          </c:val>
        </c:ser>
        <c:gapWidth val="50"/>
        <c:axId val="61697408"/>
        <c:axId val="61719680"/>
      </c:barChart>
      <c:catAx>
        <c:axId val="61697408"/>
        <c:scaling>
          <c:orientation val="minMax"/>
        </c:scaling>
        <c:axPos val="l"/>
        <c:numFmt formatCode="General" sourceLinked="1"/>
        <c:tickLblPos val="nextTo"/>
        <c:spPr>
          <a:ln w="9525">
            <a:noFill/>
          </a:ln>
        </c:spPr>
        <c:txPr>
          <a:bodyPr rot="0" vert="horz"/>
          <a:lstStyle/>
          <a:p>
            <a:pPr>
              <a:defRPr sz="1600" b="1" i="0" u="none" strike="noStrike" baseline="0">
                <a:solidFill>
                  <a:srgbClr val="FFFFFF"/>
                </a:solidFill>
                <a:latin typeface="Arial"/>
                <a:ea typeface="Arial"/>
                <a:cs typeface="Arial"/>
              </a:defRPr>
            </a:pPr>
            <a:endParaRPr lang="en-US"/>
          </a:p>
        </c:txPr>
        <c:crossAx val="61719680"/>
        <c:crosses val="autoZero"/>
        <c:auto val="1"/>
        <c:lblAlgn val="ctr"/>
        <c:lblOffset val="100"/>
        <c:tickLblSkip val="1"/>
        <c:tickMarkSkip val="1"/>
      </c:catAx>
      <c:valAx>
        <c:axId val="61719680"/>
        <c:scaling>
          <c:orientation val="minMax"/>
          <c:max val="9.0000000000000024E-2"/>
          <c:min val="0"/>
        </c:scaling>
        <c:axPos val="b"/>
        <c:majorGridlines>
          <c:spPr>
            <a:ln w="3175">
              <a:solidFill>
                <a:srgbClr val="6B2200"/>
              </a:solidFill>
              <a:prstDash val="solid"/>
            </a:ln>
          </c:spPr>
        </c:majorGridlines>
        <c:numFmt formatCode="0.0%" sourceLinked="0"/>
        <c:tickLblPos val="nextTo"/>
        <c:spPr>
          <a:ln w="3175">
            <a:solidFill>
              <a:srgbClr val="000000"/>
            </a:solidFill>
            <a:prstDash val="solid"/>
          </a:ln>
        </c:spPr>
        <c:txPr>
          <a:bodyPr rot="0" vert="horz"/>
          <a:lstStyle/>
          <a:p>
            <a:pPr>
              <a:defRPr sz="1400" b="0" i="0" u="none" strike="noStrike" baseline="0">
                <a:solidFill>
                  <a:srgbClr val="FFFFFF"/>
                </a:solidFill>
                <a:latin typeface="Arial"/>
                <a:ea typeface="Arial"/>
                <a:cs typeface="Arial"/>
              </a:defRPr>
            </a:pPr>
            <a:endParaRPr lang="en-US"/>
          </a:p>
        </c:txPr>
        <c:crossAx val="61697408"/>
        <c:crosses val="autoZero"/>
        <c:crossBetween val="between"/>
        <c:majorUnit val="2.5000000000000012E-2"/>
      </c:valAx>
      <c:spPr>
        <a:noFill/>
        <a:ln w="25400">
          <a:noFill/>
        </a:ln>
      </c:spPr>
    </c:plotArea>
    <c:plotVisOnly val="1"/>
    <c:dispBlanksAs val="gap"/>
  </c:chart>
  <c:spPr>
    <a:solidFill>
      <a:srgbClr val="000000"/>
    </a:solidFill>
    <a:ln w="3175">
      <a:solidFill>
        <a:srgbClr val="000000"/>
      </a:solidFill>
      <a:prstDash val="solid"/>
    </a:ln>
  </c:spPr>
  <c:txPr>
    <a:bodyPr/>
    <a:lstStyle/>
    <a:p>
      <a:pPr>
        <a:defRPr sz="950" b="0" i="0" u="none" strike="noStrike" baseline="0">
          <a:solidFill>
            <a:srgbClr val="FFFFFF"/>
          </a:solidFill>
          <a:latin typeface="Arial"/>
          <a:ea typeface="Arial"/>
          <a:cs typeface="Arial"/>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spPr>
            <a:solidFill>
              <a:srgbClr val="76DEFF"/>
            </a:solidFill>
            <a:ln>
              <a:noFill/>
            </a:ln>
            <a:effectLst/>
          </c:spPr>
          <c:dPt>
            <c:idx val="1"/>
            <c:spPr>
              <a:solidFill>
                <a:srgbClr val="FF9007"/>
              </a:solidFill>
              <a:ln>
                <a:noFill/>
              </a:ln>
              <a:effectLst/>
            </c:spPr>
          </c:dPt>
          <c:dPt>
            <c:idx val="4"/>
            <c:spPr>
              <a:solidFill>
                <a:srgbClr val="FF9007"/>
              </a:solidFill>
              <a:ln>
                <a:noFill/>
              </a:ln>
              <a:effectLst/>
            </c:spPr>
          </c:dPt>
          <c:dPt>
            <c:idx val="7"/>
            <c:spPr>
              <a:solidFill>
                <a:srgbClr val="FF9007"/>
              </a:solidFill>
              <a:ln>
                <a:noFill/>
              </a:ln>
              <a:effectLst/>
            </c:spPr>
          </c:dPt>
          <c:dLbls>
            <c:dLbl>
              <c:idx val="0"/>
              <c:showVal val="1"/>
            </c:dLbl>
            <c:dLbl>
              <c:idx val="1"/>
              <c:showVal val="1"/>
            </c:dLbl>
            <c:dLbl>
              <c:idx val="2"/>
              <c:showVal val="1"/>
            </c:dLbl>
            <c:dLbl>
              <c:idx val="3"/>
              <c:showVal val="1"/>
            </c:dLbl>
            <c:dLbl>
              <c:idx val="4"/>
              <c:showVal val="1"/>
            </c:dLbl>
            <c:dLbl>
              <c:idx val="5"/>
              <c:showVal val="1"/>
            </c:dLbl>
            <c:dLbl>
              <c:idx val="6"/>
              <c:showVal val="1"/>
            </c:dLbl>
            <c:dLbl>
              <c:idx val="7"/>
              <c:showVal val="1"/>
            </c:dLbl>
            <c:delete val="1"/>
          </c:dLbls>
          <c:cat>
            <c:strRef>
              <c:f>Sheet6!$A$33:$A$40</c:f>
              <c:strCache>
                <c:ptCount val="8"/>
                <c:pt idx="0">
                  <c:v>No old business (control)</c:v>
                </c:pt>
                <c:pt idx="1">
                  <c:v>No old business (treat)</c:v>
                </c:pt>
                <c:pt idx="3">
                  <c:v>Any old business (control)</c:v>
                </c:pt>
                <c:pt idx="4">
                  <c:v>Any old business (treat)</c:v>
                </c:pt>
                <c:pt idx="6">
                  <c:v>New business propensity (control)</c:v>
                </c:pt>
                <c:pt idx="7">
                  <c:v>New business propensity (treat)</c:v>
                </c:pt>
              </c:strCache>
            </c:strRef>
          </c:cat>
          <c:val>
            <c:numRef>
              <c:f>Sheet6!$B$33:$B$40</c:f>
              <c:numCache>
                <c:formatCode>0.0%</c:formatCode>
                <c:ptCount val="8"/>
                <c:pt idx="0">
                  <c:v>0.18700000000000014</c:v>
                </c:pt>
                <c:pt idx="1">
                  <c:v>0.28290000000000026</c:v>
                </c:pt>
                <c:pt idx="3">
                  <c:v>0.30800000000000027</c:v>
                </c:pt>
                <c:pt idx="4">
                  <c:v>0.3930000000000004</c:v>
                </c:pt>
                <c:pt idx="6">
                  <c:v>0.18170000000000014</c:v>
                </c:pt>
                <c:pt idx="7">
                  <c:v>0.16940000000000013</c:v>
                </c:pt>
              </c:numCache>
            </c:numRef>
          </c:val>
        </c:ser>
        <c:gapWidth val="20"/>
        <c:axId val="61646720"/>
        <c:axId val="61648256"/>
      </c:barChart>
      <c:catAx>
        <c:axId val="61646720"/>
        <c:scaling>
          <c:orientation val="minMax"/>
        </c:scaling>
        <c:axPos val="l"/>
        <c:tickLblPos val="nextTo"/>
        <c:spPr>
          <a:ln>
            <a:noFill/>
          </a:ln>
        </c:spPr>
        <c:txPr>
          <a:bodyPr/>
          <a:lstStyle/>
          <a:p>
            <a:pPr>
              <a:defRPr sz="1800"/>
            </a:pPr>
            <a:endParaRPr lang="en-US"/>
          </a:p>
        </c:txPr>
        <c:crossAx val="61648256"/>
        <c:crosses val="autoZero"/>
        <c:auto val="1"/>
        <c:lblAlgn val="ctr"/>
        <c:lblOffset val="100"/>
      </c:catAx>
      <c:valAx>
        <c:axId val="61648256"/>
        <c:scaling>
          <c:orientation val="minMax"/>
          <c:max val="0.44"/>
          <c:min val="0"/>
        </c:scaling>
        <c:axPos val="b"/>
        <c:majorGridlines/>
        <c:numFmt formatCode="0%" sourceLinked="0"/>
        <c:tickLblPos val="nextTo"/>
        <c:spPr>
          <a:ln>
            <a:noFill/>
          </a:ln>
        </c:spPr>
        <c:txPr>
          <a:bodyPr/>
          <a:lstStyle/>
          <a:p>
            <a:pPr>
              <a:defRPr sz="1400"/>
            </a:pPr>
            <a:endParaRPr lang="en-US"/>
          </a:p>
        </c:txPr>
        <c:crossAx val="61646720"/>
        <c:crosses val="autoZero"/>
        <c:crossBetween val="between"/>
        <c:majorUnit val="0.1"/>
      </c:valAx>
      <c:spPr>
        <a:solidFill>
          <a:schemeClr val="tx1"/>
        </a:solidFill>
      </c:spPr>
    </c:plotArea>
    <c:plotVisOnly val="1"/>
  </c:chart>
  <c:spPr>
    <a:solidFill>
      <a:schemeClr val="tx1"/>
    </a:solidFill>
  </c:spPr>
  <c:txPr>
    <a:bodyPr/>
    <a:lstStyle/>
    <a:p>
      <a:pPr>
        <a:defRPr sz="1000">
          <a:solidFill>
            <a:schemeClr val="bg1"/>
          </a:solidFill>
          <a:latin typeface="Arial"/>
          <a:cs typeface="Arial"/>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spPr>
            <a:solidFill>
              <a:srgbClr val="76DEFF"/>
            </a:solidFill>
            <a:ln w="25400">
              <a:noFill/>
            </a:ln>
          </c:spPr>
          <c:dPt>
            <c:idx val="1"/>
            <c:spPr>
              <a:solidFill>
                <a:srgbClr val="FF9007"/>
              </a:solidFill>
              <a:ln w="25400">
                <a:noFill/>
              </a:ln>
            </c:spPr>
          </c:dPt>
          <c:dPt>
            <c:idx val="4"/>
            <c:spPr>
              <a:solidFill>
                <a:srgbClr val="FF9007"/>
              </a:solidFill>
              <a:ln w="25400">
                <a:noFill/>
              </a:ln>
            </c:spPr>
          </c:dPt>
          <c:dPt>
            <c:idx val="7"/>
            <c:spPr>
              <a:solidFill>
                <a:srgbClr val="FF9007"/>
              </a:solidFill>
              <a:ln w="25400">
                <a:noFill/>
              </a:ln>
            </c:spPr>
          </c:dPt>
          <c:dLbls>
            <c:dLbl>
              <c:idx val="0"/>
              <c:spPr/>
              <c:txPr>
                <a:bodyPr/>
                <a:lstStyle/>
                <a:p>
                  <a:pPr>
                    <a:defRPr sz="1800"/>
                  </a:pPr>
                  <a:endParaRPr lang="en-US"/>
                </a:p>
              </c:txPr>
              <c:showVal val="1"/>
            </c:dLbl>
            <c:dLbl>
              <c:idx val="1"/>
              <c:spPr/>
              <c:txPr>
                <a:bodyPr/>
                <a:lstStyle/>
                <a:p>
                  <a:pPr>
                    <a:defRPr sz="1800"/>
                  </a:pPr>
                  <a:endParaRPr lang="en-US"/>
                </a:p>
              </c:txPr>
              <c:showVal val="1"/>
            </c:dLbl>
            <c:dLbl>
              <c:idx val="2"/>
              <c:spPr/>
              <c:txPr>
                <a:bodyPr/>
                <a:lstStyle/>
                <a:p>
                  <a:pPr>
                    <a:defRPr sz="1800"/>
                  </a:pPr>
                  <a:endParaRPr lang="en-US"/>
                </a:p>
              </c:txPr>
              <c:showVal val="1"/>
            </c:dLbl>
            <c:dLbl>
              <c:idx val="3"/>
              <c:spPr/>
              <c:txPr>
                <a:bodyPr/>
                <a:lstStyle/>
                <a:p>
                  <a:pPr>
                    <a:defRPr sz="1800"/>
                  </a:pPr>
                  <a:endParaRPr lang="en-US"/>
                </a:p>
              </c:txPr>
              <c:showVal val="1"/>
            </c:dLbl>
            <c:dLbl>
              <c:idx val="4"/>
              <c:spPr/>
              <c:txPr>
                <a:bodyPr/>
                <a:lstStyle/>
                <a:p>
                  <a:pPr>
                    <a:defRPr sz="1800"/>
                  </a:pPr>
                  <a:endParaRPr lang="en-US"/>
                </a:p>
              </c:txPr>
              <c:showVal val="1"/>
            </c:dLbl>
            <c:dLbl>
              <c:idx val="5"/>
              <c:spPr/>
              <c:txPr>
                <a:bodyPr/>
                <a:lstStyle/>
                <a:p>
                  <a:pPr>
                    <a:defRPr sz="1800"/>
                  </a:pPr>
                  <a:endParaRPr lang="en-US"/>
                </a:p>
              </c:txPr>
              <c:showVal val="1"/>
            </c:dLbl>
            <c:dLbl>
              <c:idx val="6"/>
              <c:spPr/>
              <c:txPr>
                <a:bodyPr/>
                <a:lstStyle/>
                <a:p>
                  <a:pPr>
                    <a:defRPr sz="1800"/>
                  </a:pPr>
                  <a:endParaRPr lang="en-US"/>
                </a:p>
              </c:txPr>
              <c:showVal val="1"/>
            </c:dLbl>
            <c:dLbl>
              <c:idx val="7"/>
              <c:spPr/>
              <c:txPr>
                <a:bodyPr/>
                <a:lstStyle/>
                <a:p>
                  <a:pPr>
                    <a:defRPr sz="1800"/>
                  </a:pPr>
                  <a:endParaRPr lang="en-US"/>
                </a:p>
              </c:txPr>
              <c:showVal val="1"/>
            </c:dLbl>
            <c:delete val="1"/>
          </c:dLbls>
          <c:cat>
            <c:strRef>
              <c:f>Sheet6!$A$33:$A$40</c:f>
              <c:strCache>
                <c:ptCount val="8"/>
                <c:pt idx="0">
                  <c:v>No old business (control)</c:v>
                </c:pt>
                <c:pt idx="1">
                  <c:v>No old business (treat)</c:v>
                </c:pt>
                <c:pt idx="3">
                  <c:v>Any old business (control)</c:v>
                </c:pt>
                <c:pt idx="4">
                  <c:v>Any old business (treat)</c:v>
                </c:pt>
                <c:pt idx="6">
                  <c:v>New business propensity (control)</c:v>
                </c:pt>
                <c:pt idx="7">
                  <c:v>New business propensity (treat)</c:v>
                </c:pt>
              </c:strCache>
            </c:strRef>
          </c:cat>
          <c:val>
            <c:numRef>
              <c:f>Sheet6!$C$33:$C$40</c:f>
              <c:numCache>
                <c:formatCode>0.0%</c:formatCode>
                <c:ptCount val="8"/>
                <c:pt idx="0">
                  <c:v>5.3000000000000012E-2</c:v>
                </c:pt>
                <c:pt idx="1">
                  <c:v>2.6000000000000016E-2</c:v>
                </c:pt>
                <c:pt idx="3">
                  <c:v>8.7000000000000022E-2</c:v>
                </c:pt>
                <c:pt idx="4">
                  <c:v>9.8000000000000101E-2</c:v>
                </c:pt>
                <c:pt idx="6">
                  <c:v>9.2000000000000026E-2</c:v>
                </c:pt>
                <c:pt idx="7">
                  <c:v>0.14000000000000001</c:v>
                </c:pt>
              </c:numCache>
            </c:numRef>
          </c:val>
        </c:ser>
        <c:gapWidth val="20"/>
        <c:axId val="61836672"/>
        <c:axId val="61842560"/>
      </c:barChart>
      <c:catAx>
        <c:axId val="61836672"/>
        <c:scaling>
          <c:orientation val="minMax"/>
        </c:scaling>
        <c:axPos val="l"/>
        <c:numFmt formatCode="General" sourceLinked="1"/>
        <c:tickLblPos val="nextTo"/>
        <c:spPr>
          <a:ln>
            <a:noFill/>
          </a:ln>
        </c:spPr>
        <c:txPr>
          <a:bodyPr/>
          <a:lstStyle/>
          <a:p>
            <a:pPr>
              <a:defRPr sz="1800"/>
            </a:pPr>
            <a:endParaRPr lang="en-US"/>
          </a:p>
        </c:txPr>
        <c:crossAx val="61842560"/>
        <c:crosses val="autoZero"/>
        <c:auto val="1"/>
        <c:lblAlgn val="ctr"/>
        <c:lblOffset val="100"/>
        <c:tickLblSkip val="1"/>
        <c:tickMarkSkip val="1"/>
      </c:catAx>
      <c:valAx>
        <c:axId val="61842560"/>
        <c:scaling>
          <c:orientation val="minMax"/>
          <c:max val="0.15000000000000013"/>
          <c:min val="0"/>
        </c:scaling>
        <c:axPos val="b"/>
        <c:majorGridlines>
          <c:spPr>
            <a:ln w="3175">
              <a:solidFill>
                <a:srgbClr val="808080"/>
              </a:solidFill>
              <a:prstDash val="solid"/>
            </a:ln>
          </c:spPr>
        </c:majorGridlines>
        <c:numFmt formatCode="0%" sourceLinked="0"/>
        <c:tickLblPos val="nextTo"/>
        <c:spPr>
          <a:ln>
            <a:noFill/>
          </a:ln>
        </c:spPr>
        <c:crossAx val="61836672"/>
        <c:crosses val="autoZero"/>
        <c:crossBetween val="between"/>
        <c:majorUnit val="0.05"/>
      </c:valAx>
      <c:spPr>
        <a:solidFill>
          <a:schemeClr val="tx1"/>
        </a:solidFill>
      </c:spPr>
    </c:plotArea>
    <c:plotVisOnly val="1"/>
    <c:dispBlanksAs val="gap"/>
  </c:chart>
  <c:spPr>
    <a:solidFill>
      <a:schemeClr val="tx1"/>
    </a:solidFill>
  </c:spPr>
  <c:txPr>
    <a:bodyPr/>
    <a:lstStyle/>
    <a:p>
      <a:pPr>
        <a:defRPr sz="1000">
          <a:solidFill>
            <a:schemeClr val="bg1"/>
          </a:solidFill>
          <a:latin typeface="Arial"/>
          <a:cs typeface="Arial"/>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spPr>
            <a:solidFill>
              <a:srgbClr val="76DEFF"/>
            </a:solidFill>
            <a:ln w="25400">
              <a:noFill/>
            </a:ln>
          </c:spPr>
          <c:dPt>
            <c:idx val="1"/>
            <c:spPr>
              <a:solidFill>
                <a:srgbClr val="FF9007"/>
              </a:solidFill>
              <a:ln w="25400">
                <a:noFill/>
              </a:ln>
            </c:spPr>
          </c:dPt>
          <c:dPt>
            <c:idx val="4"/>
            <c:spPr>
              <a:solidFill>
                <a:srgbClr val="FF9007"/>
              </a:solidFill>
              <a:ln w="25400">
                <a:noFill/>
              </a:ln>
            </c:spPr>
          </c:dPt>
          <c:dPt>
            <c:idx val="7"/>
            <c:spPr>
              <a:solidFill>
                <a:srgbClr val="FF9007"/>
              </a:solidFill>
              <a:ln w="25400">
                <a:noFill/>
              </a:ln>
            </c:spPr>
          </c:dPt>
          <c:dLbls>
            <c:dLbl>
              <c:idx val="0"/>
              <c:numFmt formatCode="0" sourceLinked="0"/>
              <c:spPr/>
              <c:txPr>
                <a:bodyPr/>
                <a:lstStyle/>
                <a:p>
                  <a:pPr>
                    <a:defRPr sz="1800"/>
                  </a:pPr>
                  <a:endParaRPr lang="en-US"/>
                </a:p>
              </c:txPr>
              <c:showVal val="1"/>
            </c:dLbl>
            <c:dLbl>
              <c:idx val="1"/>
              <c:numFmt formatCode="0" sourceLinked="0"/>
              <c:spPr/>
              <c:txPr>
                <a:bodyPr/>
                <a:lstStyle/>
                <a:p>
                  <a:pPr>
                    <a:defRPr sz="1800"/>
                  </a:pPr>
                  <a:endParaRPr lang="en-US"/>
                </a:p>
              </c:txPr>
              <c:showVal val="1"/>
            </c:dLbl>
            <c:dLbl>
              <c:idx val="2"/>
              <c:numFmt formatCode="0" sourceLinked="0"/>
              <c:spPr/>
              <c:txPr>
                <a:bodyPr/>
                <a:lstStyle/>
                <a:p>
                  <a:pPr>
                    <a:defRPr sz="1800"/>
                  </a:pPr>
                  <a:endParaRPr lang="en-US"/>
                </a:p>
              </c:txPr>
              <c:showVal val="1"/>
            </c:dLbl>
            <c:dLbl>
              <c:idx val="3"/>
              <c:numFmt formatCode="0" sourceLinked="0"/>
              <c:spPr/>
              <c:txPr>
                <a:bodyPr/>
                <a:lstStyle/>
                <a:p>
                  <a:pPr>
                    <a:defRPr sz="1800"/>
                  </a:pPr>
                  <a:endParaRPr lang="en-US"/>
                </a:p>
              </c:txPr>
              <c:showVal val="1"/>
            </c:dLbl>
            <c:dLbl>
              <c:idx val="4"/>
              <c:numFmt formatCode="0" sourceLinked="0"/>
              <c:spPr/>
              <c:txPr>
                <a:bodyPr/>
                <a:lstStyle/>
                <a:p>
                  <a:pPr>
                    <a:defRPr sz="1800"/>
                  </a:pPr>
                  <a:endParaRPr lang="en-US"/>
                </a:p>
              </c:txPr>
              <c:showVal val="1"/>
            </c:dLbl>
            <c:dLbl>
              <c:idx val="5"/>
              <c:numFmt formatCode="0" sourceLinked="0"/>
              <c:spPr/>
              <c:txPr>
                <a:bodyPr/>
                <a:lstStyle/>
                <a:p>
                  <a:pPr>
                    <a:defRPr sz="1800"/>
                  </a:pPr>
                  <a:endParaRPr lang="en-US"/>
                </a:p>
              </c:txPr>
              <c:showVal val="1"/>
            </c:dLbl>
            <c:dLbl>
              <c:idx val="6"/>
              <c:numFmt formatCode="0" sourceLinked="0"/>
              <c:spPr/>
              <c:txPr>
                <a:bodyPr/>
                <a:lstStyle/>
                <a:p>
                  <a:pPr>
                    <a:defRPr sz="1800"/>
                  </a:pPr>
                  <a:endParaRPr lang="en-US"/>
                </a:p>
              </c:txPr>
              <c:showVal val="1"/>
            </c:dLbl>
            <c:dLbl>
              <c:idx val="7"/>
              <c:numFmt formatCode="0" sourceLinked="0"/>
              <c:spPr/>
              <c:txPr>
                <a:bodyPr/>
                <a:lstStyle/>
                <a:p>
                  <a:pPr>
                    <a:defRPr sz="1800"/>
                  </a:pPr>
                  <a:endParaRPr lang="en-US"/>
                </a:p>
              </c:txPr>
              <c:showVal val="1"/>
            </c:dLbl>
            <c:delete val="1"/>
          </c:dLbls>
          <c:cat>
            <c:strRef>
              <c:f>Sheet6!$A$33:$A$40</c:f>
              <c:strCache>
                <c:ptCount val="8"/>
                <c:pt idx="0">
                  <c:v>No old business (control)</c:v>
                </c:pt>
                <c:pt idx="1">
                  <c:v>No old business (treat)</c:v>
                </c:pt>
                <c:pt idx="3">
                  <c:v>Any old business (control)</c:v>
                </c:pt>
                <c:pt idx="4">
                  <c:v>Any old business (treat)</c:v>
                </c:pt>
                <c:pt idx="6">
                  <c:v>New business propensity (control)</c:v>
                </c:pt>
                <c:pt idx="7">
                  <c:v>New business propensity (treat)</c:v>
                </c:pt>
              </c:strCache>
            </c:strRef>
          </c:cat>
          <c:val>
            <c:numRef>
              <c:f>Sheet6!$E$33:$E$40</c:f>
              <c:numCache>
                <c:formatCode>General</c:formatCode>
                <c:ptCount val="8"/>
                <c:pt idx="0">
                  <c:v>116.17399999999998</c:v>
                </c:pt>
                <c:pt idx="1">
                  <c:v>79.854000000000013</c:v>
                </c:pt>
                <c:pt idx="3">
                  <c:v>179.69399999999999</c:v>
                </c:pt>
                <c:pt idx="4">
                  <c:v>235.11399999999998</c:v>
                </c:pt>
                <c:pt idx="6">
                  <c:v>136.88400000000001</c:v>
                </c:pt>
                <c:pt idx="7">
                  <c:v>191.81399999999999</c:v>
                </c:pt>
              </c:numCache>
            </c:numRef>
          </c:val>
        </c:ser>
        <c:gapWidth val="20"/>
        <c:axId val="61908096"/>
        <c:axId val="61909632"/>
      </c:barChart>
      <c:catAx>
        <c:axId val="61908096"/>
        <c:scaling>
          <c:orientation val="minMax"/>
        </c:scaling>
        <c:axPos val="l"/>
        <c:numFmt formatCode="General" sourceLinked="1"/>
        <c:tickLblPos val="nextTo"/>
        <c:spPr>
          <a:ln>
            <a:noFill/>
          </a:ln>
        </c:spPr>
        <c:txPr>
          <a:bodyPr/>
          <a:lstStyle/>
          <a:p>
            <a:pPr>
              <a:defRPr sz="1800"/>
            </a:pPr>
            <a:endParaRPr lang="en-US"/>
          </a:p>
        </c:txPr>
        <c:crossAx val="61909632"/>
        <c:crosses val="autoZero"/>
        <c:auto val="1"/>
        <c:lblAlgn val="ctr"/>
        <c:lblOffset val="100"/>
        <c:tickLblSkip val="1"/>
        <c:tickMarkSkip val="1"/>
      </c:catAx>
      <c:valAx>
        <c:axId val="61909632"/>
        <c:scaling>
          <c:orientation val="minMax"/>
          <c:max val="270"/>
          <c:min val="0"/>
        </c:scaling>
        <c:axPos val="b"/>
        <c:majorGridlines>
          <c:spPr>
            <a:ln w="3175">
              <a:solidFill>
                <a:srgbClr val="808080"/>
              </a:solidFill>
              <a:prstDash val="solid"/>
            </a:ln>
          </c:spPr>
        </c:majorGridlines>
        <c:numFmt formatCode="0" sourceLinked="0"/>
        <c:tickLblPos val="nextTo"/>
        <c:spPr>
          <a:ln>
            <a:noFill/>
          </a:ln>
        </c:spPr>
        <c:txPr>
          <a:bodyPr/>
          <a:lstStyle/>
          <a:p>
            <a:pPr>
              <a:defRPr sz="1200"/>
            </a:pPr>
            <a:endParaRPr lang="en-US"/>
          </a:p>
        </c:txPr>
        <c:crossAx val="61908096"/>
        <c:crosses val="autoZero"/>
        <c:crossBetween val="between"/>
      </c:valAx>
      <c:spPr>
        <a:solidFill>
          <a:schemeClr val="tx1"/>
        </a:solidFill>
      </c:spPr>
    </c:plotArea>
    <c:plotVisOnly val="1"/>
    <c:dispBlanksAs val="gap"/>
  </c:chart>
  <c:spPr>
    <a:solidFill>
      <a:schemeClr val="tx1"/>
    </a:solidFill>
  </c:spPr>
  <c:txPr>
    <a:bodyPr/>
    <a:lstStyle/>
    <a:p>
      <a:pPr>
        <a:defRPr sz="1000">
          <a:solidFill>
            <a:schemeClr val="bg1"/>
          </a:solidFill>
          <a:latin typeface="Arial"/>
          <a:cs typeface="Arial"/>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spPr>
            <a:solidFill>
              <a:srgbClr val="76DEFF"/>
            </a:solidFill>
            <a:ln w="25400">
              <a:noFill/>
            </a:ln>
          </c:spPr>
          <c:dPt>
            <c:idx val="1"/>
            <c:spPr>
              <a:solidFill>
                <a:srgbClr val="FF9007"/>
              </a:solidFill>
              <a:ln w="25400">
                <a:noFill/>
              </a:ln>
            </c:spPr>
          </c:dPt>
          <c:dPt>
            <c:idx val="4"/>
            <c:spPr>
              <a:solidFill>
                <a:srgbClr val="FF9007"/>
              </a:solidFill>
              <a:ln w="25400">
                <a:noFill/>
              </a:ln>
            </c:spPr>
          </c:dPt>
          <c:dPt>
            <c:idx val="7"/>
            <c:spPr>
              <a:solidFill>
                <a:srgbClr val="FF9007"/>
              </a:solidFill>
              <a:ln w="25400">
                <a:noFill/>
              </a:ln>
            </c:spPr>
          </c:dPt>
          <c:dLbls>
            <c:dLbl>
              <c:idx val="0"/>
              <c:numFmt formatCode="#,##0" sourceLinked="0"/>
              <c:spPr/>
              <c:txPr>
                <a:bodyPr/>
                <a:lstStyle/>
                <a:p>
                  <a:pPr>
                    <a:defRPr sz="1800"/>
                  </a:pPr>
                  <a:endParaRPr lang="en-US"/>
                </a:p>
              </c:txPr>
              <c:showVal val="1"/>
            </c:dLbl>
            <c:dLbl>
              <c:idx val="1"/>
              <c:numFmt formatCode="#,##0" sourceLinked="0"/>
              <c:spPr/>
              <c:txPr>
                <a:bodyPr/>
                <a:lstStyle/>
                <a:p>
                  <a:pPr>
                    <a:defRPr sz="1800"/>
                  </a:pPr>
                  <a:endParaRPr lang="en-US"/>
                </a:p>
              </c:txPr>
              <c:showVal val="1"/>
            </c:dLbl>
            <c:dLbl>
              <c:idx val="2"/>
              <c:numFmt formatCode="#,##0" sourceLinked="0"/>
              <c:spPr/>
              <c:txPr>
                <a:bodyPr/>
                <a:lstStyle/>
                <a:p>
                  <a:pPr>
                    <a:defRPr sz="1800"/>
                  </a:pPr>
                  <a:endParaRPr lang="en-US"/>
                </a:p>
              </c:txPr>
              <c:showVal val="1"/>
            </c:dLbl>
            <c:dLbl>
              <c:idx val="3"/>
              <c:numFmt formatCode="#,##0" sourceLinked="0"/>
              <c:spPr/>
              <c:txPr>
                <a:bodyPr/>
                <a:lstStyle/>
                <a:p>
                  <a:pPr>
                    <a:defRPr sz="1800"/>
                  </a:pPr>
                  <a:endParaRPr lang="en-US"/>
                </a:p>
              </c:txPr>
              <c:showVal val="1"/>
            </c:dLbl>
            <c:dLbl>
              <c:idx val="4"/>
              <c:numFmt formatCode="#,##0" sourceLinked="0"/>
              <c:spPr/>
              <c:txPr>
                <a:bodyPr/>
                <a:lstStyle/>
                <a:p>
                  <a:pPr>
                    <a:defRPr sz="1800"/>
                  </a:pPr>
                  <a:endParaRPr lang="en-US"/>
                </a:p>
              </c:txPr>
              <c:showVal val="1"/>
            </c:dLbl>
            <c:dLbl>
              <c:idx val="5"/>
              <c:numFmt formatCode="#,##0" sourceLinked="0"/>
              <c:spPr/>
              <c:txPr>
                <a:bodyPr/>
                <a:lstStyle/>
                <a:p>
                  <a:pPr>
                    <a:defRPr sz="1800"/>
                  </a:pPr>
                  <a:endParaRPr lang="en-US"/>
                </a:p>
              </c:txPr>
              <c:showVal val="1"/>
            </c:dLbl>
            <c:dLbl>
              <c:idx val="6"/>
              <c:numFmt formatCode="#,##0" sourceLinked="0"/>
              <c:spPr/>
              <c:txPr>
                <a:bodyPr/>
                <a:lstStyle/>
                <a:p>
                  <a:pPr>
                    <a:defRPr sz="1800"/>
                  </a:pPr>
                  <a:endParaRPr lang="en-US"/>
                </a:p>
              </c:txPr>
              <c:showVal val="1"/>
            </c:dLbl>
            <c:dLbl>
              <c:idx val="7"/>
              <c:numFmt formatCode="#,##0" sourceLinked="0"/>
              <c:spPr/>
              <c:txPr>
                <a:bodyPr/>
                <a:lstStyle/>
                <a:p>
                  <a:pPr>
                    <a:defRPr sz="1800"/>
                  </a:pPr>
                  <a:endParaRPr lang="en-US"/>
                </a:p>
              </c:txPr>
              <c:showVal val="1"/>
            </c:dLbl>
            <c:delete val="1"/>
          </c:dLbls>
          <c:cat>
            <c:strRef>
              <c:f>Sheet6!$A$33:$A$40</c:f>
              <c:strCache>
                <c:ptCount val="8"/>
                <c:pt idx="0">
                  <c:v>No old business (control)</c:v>
                </c:pt>
                <c:pt idx="1">
                  <c:v>No old business (treat)</c:v>
                </c:pt>
                <c:pt idx="3">
                  <c:v>Any old business (control)</c:v>
                </c:pt>
                <c:pt idx="4">
                  <c:v>Any old business (treat)</c:v>
                </c:pt>
                <c:pt idx="6">
                  <c:v>New business propensity (control)</c:v>
                </c:pt>
                <c:pt idx="7">
                  <c:v>New business propensity (treat)</c:v>
                </c:pt>
              </c:strCache>
            </c:strRef>
          </c:cat>
          <c:val>
            <c:numRef>
              <c:f>Sheet6!$F$33:$F$40</c:f>
              <c:numCache>
                <c:formatCode>General</c:formatCode>
                <c:ptCount val="8"/>
                <c:pt idx="0">
                  <c:v>1304.7860000000001</c:v>
                </c:pt>
                <c:pt idx="1">
                  <c:v>1517.1959999999999</c:v>
                </c:pt>
                <c:pt idx="3">
                  <c:v>1574.116</c:v>
                </c:pt>
                <c:pt idx="4">
                  <c:v>1639.2360000000001</c:v>
                </c:pt>
                <c:pt idx="6">
                  <c:v>1587.1559999999999</c:v>
                </c:pt>
                <c:pt idx="7">
                  <c:v>1328.6659999999999</c:v>
                </c:pt>
              </c:numCache>
            </c:numRef>
          </c:val>
        </c:ser>
        <c:gapWidth val="20"/>
        <c:axId val="61958784"/>
        <c:axId val="61964672"/>
      </c:barChart>
      <c:catAx>
        <c:axId val="61958784"/>
        <c:scaling>
          <c:orientation val="minMax"/>
        </c:scaling>
        <c:axPos val="l"/>
        <c:numFmt formatCode="General" sourceLinked="1"/>
        <c:tickLblPos val="nextTo"/>
        <c:spPr>
          <a:ln>
            <a:noFill/>
          </a:ln>
        </c:spPr>
        <c:txPr>
          <a:bodyPr/>
          <a:lstStyle/>
          <a:p>
            <a:pPr>
              <a:defRPr sz="1800"/>
            </a:pPr>
            <a:endParaRPr lang="en-US"/>
          </a:p>
        </c:txPr>
        <c:crossAx val="61964672"/>
        <c:crosses val="autoZero"/>
        <c:auto val="1"/>
        <c:lblAlgn val="ctr"/>
        <c:lblOffset val="100"/>
        <c:tickLblSkip val="1"/>
        <c:tickMarkSkip val="1"/>
      </c:catAx>
      <c:valAx>
        <c:axId val="61964672"/>
        <c:scaling>
          <c:orientation val="minMax"/>
          <c:max val="1900"/>
          <c:min val="0"/>
        </c:scaling>
        <c:axPos val="b"/>
        <c:majorGridlines>
          <c:spPr>
            <a:ln w="3175">
              <a:solidFill>
                <a:srgbClr val="808080"/>
              </a:solidFill>
              <a:prstDash val="solid"/>
            </a:ln>
          </c:spPr>
        </c:majorGridlines>
        <c:numFmt formatCode="0" sourceLinked="0"/>
        <c:tickLblPos val="nextTo"/>
        <c:spPr>
          <a:ln>
            <a:noFill/>
          </a:ln>
        </c:spPr>
        <c:txPr>
          <a:bodyPr/>
          <a:lstStyle/>
          <a:p>
            <a:pPr>
              <a:defRPr sz="1200"/>
            </a:pPr>
            <a:endParaRPr lang="en-US"/>
          </a:p>
        </c:txPr>
        <c:crossAx val="61958784"/>
        <c:crosses val="autoZero"/>
        <c:crossBetween val="between"/>
        <c:majorUnit val="500"/>
      </c:valAx>
      <c:spPr>
        <a:solidFill>
          <a:schemeClr val="tx1"/>
        </a:solidFill>
      </c:spPr>
    </c:plotArea>
    <c:plotVisOnly val="1"/>
    <c:dispBlanksAs val="gap"/>
  </c:chart>
  <c:spPr>
    <a:solidFill>
      <a:schemeClr val="tx1"/>
    </a:solidFill>
  </c:spPr>
  <c:txPr>
    <a:bodyPr/>
    <a:lstStyle/>
    <a:p>
      <a:pPr>
        <a:defRPr sz="1000">
          <a:solidFill>
            <a:schemeClr val="bg1"/>
          </a:solidFill>
          <a:latin typeface="Arial"/>
          <a:cs typeface="Aria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spPr>
            <a:solidFill>
              <a:srgbClr val="76DEFF"/>
            </a:solidFill>
            <a:ln w="25400">
              <a:noFill/>
            </a:ln>
          </c:spPr>
          <c:dPt>
            <c:idx val="1"/>
            <c:spPr>
              <a:solidFill>
                <a:srgbClr val="FF9007"/>
              </a:solidFill>
              <a:ln w="25400">
                <a:noFill/>
              </a:ln>
            </c:spPr>
          </c:dPt>
          <c:dPt>
            <c:idx val="4"/>
            <c:spPr>
              <a:solidFill>
                <a:srgbClr val="FF9007"/>
              </a:solidFill>
              <a:ln w="25400">
                <a:noFill/>
              </a:ln>
            </c:spPr>
          </c:dPt>
          <c:dPt>
            <c:idx val="7"/>
            <c:spPr>
              <a:solidFill>
                <a:srgbClr val="FF9007"/>
              </a:solidFill>
              <a:ln w="25400">
                <a:noFill/>
              </a:ln>
            </c:spPr>
          </c:dPt>
          <c:dLbls>
            <c:dLbl>
              <c:idx val="0"/>
              <c:numFmt formatCode="#,##0" sourceLinked="0"/>
              <c:spPr/>
              <c:txPr>
                <a:bodyPr/>
                <a:lstStyle/>
                <a:p>
                  <a:pPr>
                    <a:defRPr sz="1800"/>
                  </a:pPr>
                  <a:endParaRPr lang="en-US"/>
                </a:p>
              </c:txPr>
              <c:showVal val="1"/>
            </c:dLbl>
            <c:dLbl>
              <c:idx val="1"/>
              <c:numFmt formatCode="#,##0" sourceLinked="0"/>
              <c:spPr/>
              <c:txPr>
                <a:bodyPr/>
                <a:lstStyle/>
                <a:p>
                  <a:pPr>
                    <a:defRPr sz="1800"/>
                  </a:pPr>
                  <a:endParaRPr lang="en-US"/>
                </a:p>
              </c:txPr>
              <c:showVal val="1"/>
            </c:dLbl>
            <c:dLbl>
              <c:idx val="2"/>
              <c:numFmt formatCode="#,##0" sourceLinked="0"/>
              <c:spPr/>
              <c:txPr>
                <a:bodyPr/>
                <a:lstStyle/>
                <a:p>
                  <a:pPr>
                    <a:defRPr sz="1800"/>
                  </a:pPr>
                  <a:endParaRPr lang="en-US"/>
                </a:p>
              </c:txPr>
              <c:showVal val="1"/>
            </c:dLbl>
            <c:dLbl>
              <c:idx val="3"/>
              <c:numFmt formatCode="#,##0" sourceLinked="0"/>
              <c:spPr/>
              <c:txPr>
                <a:bodyPr/>
                <a:lstStyle/>
                <a:p>
                  <a:pPr>
                    <a:defRPr sz="1800"/>
                  </a:pPr>
                  <a:endParaRPr lang="en-US"/>
                </a:p>
              </c:txPr>
              <c:showVal val="1"/>
            </c:dLbl>
            <c:dLbl>
              <c:idx val="4"/>
              <c:numFmt formatCode="#,##0" sourceLinked="0"/>
              <c:spPr/>
              <c:txPr>
                <a:bodyPr/>
                <a:lstStyle/>
                <a:p>
                  <a:pPr>
                    <a:defRPr sz="1800"/>
                  </a:pPr>
                  <a:endParaRPr lang="en-US"/>
                </a:p>
              </c:txPr>
              <c:showVal val="1"/>
            </c:dLbl>
            <c:dLbl>
              <c:idx val="5"/>
              <c:numFmt formatCode="#,##0" sourceLinked="0"/>
              <c:spPr/>
              <c:txPr>
                <a:bodyPr/>
                <a:lstStyle/>
                <a:p>
                  <a:pPr>
                    <a:defRPr sz="1800"/>
                  </a:pPr>
                  <a:endParaRPr lang="en-US"/>
                </a:p>
              </c:txPr>
              <c:showVal val="1"/>
            </c:dLbl>
            <c:dLbl>
              <c:idx val="6"/>
              <c:numFmt formatCode="#,##0" sourceLinked="0"/>
              <c:spPr/>
              <c:txPr>
                <a:bodyPr/>
                <a:lstStyle/>
                <a:p>
                  <a:pPr>
                    <a:defRPr sz="1800"/>
                  </a:pPr>
                  <a:endParaRPr lang="en-US"/>
                </a:p>
              </c:txPr>
              <c:showVal val="1"/>
            </c:dLbl>
            <c:dLbl>
              <c:idx val="7"/>
              <c:numFmt formatCode="#,##0" sourceLinked="0"/>
              <c:spPr/>
              <c:txPr>
                <a:bodyPr/>
                <a:lstStyle/>
                <a:p>
                  <a:pPr>
                    <a:defRPr sz="1800"/>
                  </a:pPr>
                  <a:endParaRPr lang="en-US"/>
                </a:p>
              </c:txPr>
              <c:showVal val="1"/>
            </c:dLbl>
            <c:delete val="1"/>
          </c:dLbls>
          <c:cat>
            <c:strRef>
              <c:f>Sheet6!$A$33:$A$40</c:f>
              <c:strCache>
                <c:ptCount val="8"/>
                <c:pt idx="0">
                  <c:v>No old business (control)</c:v>
                </c:pt>
                <c:pt idx="1">
                  <c:v>No old business (treat)</c:v>
                </c:pt>
                <c:pt idx="3">
                  <c:v>Any old business (control)</c:v>
                </c:pt>
                <c:pt idx="4">
                  <c:v>Any old business (treat)</c:v>
                </c:pt>
                <c:pt idx="6">
                  <c:v>New business propensity (control)</c:v>
                </c:pt>
                <c:pt idx="7">
                  <c:v>New business propensity (treat)</c:v>
                </c:pt>
              </c:strCache>
            </c:strRef>
          </c:cat>
          <c:val>
            <c:numRef>
              <c:f>Sheet6!$G$33:$G$40</c:f>
              <c:numCache>
                <c:formatCode>General</c:formatCode>
                <c:ptCount val="8"/>
                <c:pt idx="0">
                  <c:v>85.078999999999979</c:v>
                </c:pt>
                <c:pt idx="1">
                  <c:v>110.639</c:v>
                </c:pt>
                <c:pt idx="3">
                  <c:v>81.85899999999998</c:v>
                </c:pt>
                <c:pt idx="4">
                  <c:v>68.459000000000003</c:v>
                </c:pt>
                <c:pt idx="6">
                  <c:v>69.249000000000024</c:v>
                </c:pt>
                <c:pt idx="7">
                  <c:v>29.398999999999987</c:v>
                </c:pt>
              </c:numCache>
            </c:numRef>
          </c:val>
        </c:ser>
        <c:gapWidth val="20"/>
        <c:axId val="62017920"/>
        <c:axId val="62019456"/>
      </c:barChart>
      <c:catAx>
        <c:axId val="62017920"/>
        <c:scaling>
          <c:orientation val="minMax"/>
        </c:scaling>
        <c:axPos val="l"/>
        <c:numFmt formatCode="General" sourceLinked="1"/>
        <c:tickLblPos val="nextTo"/>
        <c:spPr>
          <a:ln>
            <a:noFill/>
          </a:ln>
        </c:spPr>
        <c:txPr>
          <a:bodyPr/>
          <a:lstStyle/>
          <a:p>
            <a:pPr>
              <a:defRPr sz="1800"/>
            </a:pPr>
            <a:endParaRPr lang="en-US"/>
          </a:p>
        </c:txPr>
        <c:crossAx val="62019456"/>
        <c:crosses val="autoZero"/>
        <c:auto val="1"/>
        <c:lblAlgn val="ctr"/>
        <c:lblOffset val="100"/>
        <c:tickLblSkip val="1"/>
        <c:tickMarkSkip val="1"/>
      </c:catAx>
      <c:valAx>
        <c:axId val="62019456"/>
        <c:scaling>
          <c:orientation val="minMax"/>
          <c:max val="130"/>
          <c:min val="0"/>
        </c:scaling>
        <c:axPos val="b"/>
        <c:majorGridlines>
          <c:spPr>
            <a:ln w="3175">
              <a:solidFill>
                <a:srgbClr val="808080"/>
              </a:solidFill>
              <a:prstDash val="solid"/>
            </a:ln>
          </c:spPr>
        </c:majorGridlines>
        <c:numFmt formatCode="0" sourceLinked="0"/>
        <c:tickLblPos val="nextTo"/>
        <c:spPr>
          <a:ln>
            <a:noFill/>
          </a:ln>
        </c:spPr>
        <c:txPr>
          <a:bodyPr/>
          <a:lstStyle/>
          <a:p>
            <a:pPr>
              <a:defRPr sz="1200"/>
            </a:pPr>
            <a:endParaRPr lang="en-US"/>
          </a:p>
        </c:txPr>
        <c:crossAx val="62017920"/>
        <c:crosses val="autoZero"/>
        <c:crossBetween val="between"/>
        <c:majorUnit val="50"/>
      </c:valAx>
      <c:spPr>
        <a:solidFill>
          <a:schemeClr val="tx1"/>
        </a:solidFill>
      </c:spPr>
    </c:plotArea>
    <c:plotVisOnly val="1"/>
    <c:dispBlanksAs val="gap"/>
  </c:chart>
  <c:spPr>
    <a:solidFill>
      <a:schemeClr val="tx1"/>
    </a:solidFill>
  </c:spPr>
  <c:txPr>
    <a:bodyPr/>
    <a:lstStyle/>
    <a:p>
      <a:pPr>
        <a:defRPr sz="1000">
          <a:solidFill>
            <a:schemeClr val="bg1"/>
          </a:solidFill>
          <a:latin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679442508710831"/>
          <c:y val="0.24675272517433314"/>
          <c:w val="0.80487804878048852"/>
          <c:h val="0.54112439731213402"/>
        </c:manualLayout>
      </c:layout>
      <c:barChart>
        <c:barDir val="col"/>
        <c:grouping val="clustered"/>
        <c:gapWidth val="20"/>
        <c:axId val="60990592"/>
        <c:axId val="60992128"/>
      </c:barChart>
      <c:catAx>
        <c:axId val="60990592"/>
        <c:scaling>
          <c:orientation val="minMax"/>
        </c:scaling>
        <c:delete val="1"/>
        <c:axPos val="b"/>
        <c:numFmt formatCode="General" sourceLinked="1"/>
        <c:tickLblPos val="none"/>
        <c:crossAx val="60992128"/>
        <c:crosses val="autoZero"/>
        <c:auto val="1"/>
        <c:lblAlgn val="ctr"/>
        <c:lblOffset val="100"/>
        <c:tickLblSkip val="1"/>
        <c:tickMarkSkip val="1"/>
      </c:catAx>
      <c:valAx>
        <c:axId val="60992128"/>
        <c:scaling>
          <c:orientation val="minMax"/>
          <c:max val="6600"/>
          <c:min val="0"/>
        </c:scaling>
        <c:axPos val="l"/>
        <c:majorGridlines>
          <c:spPr>
            <a:ln w="3175">
              <a:solidFill>
                <a:srgbClr val="969696"/>
              </a:solidFill>
              <a:prstDash val="solid"/>
            </a:ln>
          </c:spPr>
        </c:majorGridlines>
        <c:numFmt formatCode="#,##0" sourceLinked="0"/>
        <c:tickLblPos val="nextTo"/>
        <c:spPr>
          <a:ln w="9525">
            <a:noFill/>
          </a:ln>
        </c:spPr>
        <c:txPr>
          <a:bodyPr rot="0" vert="horz"/>
          <a:lstStyle/>
          <a:p>
            <a:pPr>
              <a:defRPr sz="1100" b="0" i="0" u="none" strike="noStrike" baseline="0">
                <a:solidFill>
                  <a:srgbClr val="FFFFFF"/>
                </a:solidFill>
                <a:latin typeface="Arial"/>
                <a:ea typeface="Arial"/>
                <a:cs typeface="Arial"/>
              </a:defRPr>
            </a:pPr>
            <a:endParaRPr lang="en-US"/>
          </a:p>
        </c:txPr>
        <c:crossAx val="60990592"/>
        <c:crosses val="autoZero"/>
        <c:crossBetween val="between"/>
        <c:majorUnit val="2000"/>
      </c:valAx>
      <c:spPr>
        <a:noFill/>
        <a:ln w="25400">
          <a:noFill/>
        </a:ln>
      </c:spPr>
    </c:plotArea>
    <c:plotVisOnly val="1"/>
    <c:dispBlanksAs val="gap"/>
  </c:chart>
  <c:spPr>
    <a:solidFill>
      <a:srgbClr val="000000"/>
    </a:solidFill>
    <a:ln w="9525">
      <a:noFill/>
    </a:ln>
  </c:spPr>
  <c:txPr>
    <a:bodyPr/>
    <a:lstStyle/>
    <a:p>
      <a:pPr>
        <a:defRPr sz="1650" b="0" i="0" u="none" strike="noStrike" baseline="0">
          <a:solidFill>
            <a:srgbClr val="FFFFFF"/>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00" b="1" i="0" u="none" strike="noStrike" baseline="0">
                <a:solidFill>
                  <a:srgbClr val="FFFFFF"/>
                </a:solidFill>
                <a:latin typeface="Arial"/>
                <a:ea typeface="Arial"/>
                <a:cs typeface="Arial"/>
              </a:defRPr>
            </a:pPr>
            <a:r>
              <a:rPr lang="en-US"/>
              <a:t>PCE</a:t>
            </a:r>
          </a:p>
        </c:rich>
      </c:tx>
      <c:layout>
        <c:manualLayout>
          <c:xMode val="edge"/>
          <c:yMode val="edge"/>
          <c:x val="0.47735191637630708"/>
          <c:y val="3.4632034632034597E-2"/>
        </c:manualLayout>
      </c:layout>
      <c:spPr>
        <a:noFill/>
        <a:ln w="25400">
          <a:noFill/>
        </a:ln>
      </c:spPr>
    </c:title>
    <c:plotArea>
      <c:layout>
        <c:manualLayout>
          <c:layoutTarget val="inner"/>
          <c:xMode val="edge"/>
          <c:yMode val="edge"/>
          <c:x val="0.15679442508710831"/>
          <c:y val="0.24675272517433314"/>
          <c:w val="0.80487804878048852"/>
          <c:h val="0.54112439731213402"/>
        </c:manualLayout>
      </c:layout>
      <c:barChart>
        <c:barDir val="col"/>
        <c:grouping val="clustered"/>
        <c:ser>
          <c:idx val="0"/>
          <c:order val="0"/>
          <c:tx>
            <c:strRef>
              <c:f>balance!$C$1</c:f>
              <c:strCache>
                <c:ptCount val="1"/>
                <c:pt idx="0">
                  <c:v>population</c:v>
                </c:pt>
              </c:strCache>
            </c:strRef>
          </c:tx>
          <c:spPr>
            <a:solidFill>
              <a:srgbClr val="FF9900"/>
            </a:solidFill>
            <a:ln w="25400">
              <a:noFill/>
            </a:ln>
          </c:spPr>
          <c:dPt>
            <c:idx val="1"/>
            <c:spPr>
              <a:solidFill>
                <a:srgbClr val="00ABEA"/>
              </a:solidFill>
              <a:ln w="25400">
                <a:noFill/>
              </a:ln>
            </c:spPr>
          </c:dPt>
          <c:dLbls>
            <c:numFmt formatCode="#,##0" sourceLinked="0"/>
            <c:spPr>
              <a:noFill/>
              <a:ln w="25400">
                <a:noFill/>
              </a:ln>
            </c:spPr>
            <c:txPr>
              <a:bodyPr/>
              <a:lstStyle/>
              <a:p>
                <a:pPr>
                  <a:defRPr sz="1325" b="1" i="0" u="none" strike="noStrike" baseline="0">
                    <a:solidFill>
                      <a:srgbClr val="333333"/>
                    </a:solidFill>
                    <a:latin typeface="Arial"/>
                    <a:ea typeface="Arial"/>
                    <a:cs typeface="Arial"/>
                  </a:defRPr>
                </a:pPr>
                <a:endParaRPr lang="en-US"/>
              </a:p>
            </c:txPr>
            <c:dLblPos val="ctr"/>
            <c:showVal val="1"/>
          </c:dLbls>
          <c:cat>
            <c:strRef>
              <c:f>balance!$B$2:$B$3</c:f>
              <c:strCache>
                <c:ptCount val="2"/>
                <c:pt idx="0">
                  <c:v>treat</c:v>
                </c:pt>
                <c:pt idx="1">
                  <c:v>control</c:v>
                </c:pt>
              </c:strCache>
            </c:strRef>
          </c:cat>
          <c:val>
            <c:numRef>
              <c:f>expen!$B$3:$B$4</c:f>
              <c:numCache>
                <c:formatCode>General</c:formatCode>
                <c:ptCount val="2"/>
                <c:pt idx="0">
                  <c:v>1456.6039999999998</c:v>
                </c:pt>
                <c:pt idx="1">
                  <c:v>1419.229</c:v>
                </c:pt>
              </c:numCache>
            </c:numRef>
          </c:val>
        </c:ser>
        <c:gapWidth val="20"/>
        <c:axId val="61008512"/>
        <c:axId val="61280640"/>
      </c:barChart>
      <c:catAx>
        <c:axId val="61008512"/>
        <c:scaling>
          <c:orientation val="minMax"/>
        </c:scaling>
        <c:delete val="1"/>
        <c:axPos val="b"/>
        <c:numFmt formatCode="General" sourceLinked="1"/>
        <c:tickLblPos val="none"/>
        <c:crossAx val="61280640"/>
        <c:crosses val="autoZero"/>
        <c:auto val="1"/>
        <c:lblAlgn val="ctr"/>
        <c:lblOffset val="100"/>
        <c:tickLblSkip val="1"/>
        <c:tickMarkSkip val="1"/>
      </c:catAx>
      <c:valAx>
        <c:axId val="61280640"/>
        <c:scaling>
          <c:orientation val="minMax"/>
          <c:max val="1499"/>
          <c:min val="0"/>
        </c:scaling>
        <c:axPos val="l"/>
        <c:majorGridlines>
          <c:spPr>
            <a:ln w="3175">
              <a:solidFill>
                <a:srgbClr val="969696"/>
              </a:solidFill>
              <a:prstDash val="solid"/>
            </a:ln>
          </c:spPr>
        </c:majorGridlines>
        <c:numFmt formatCode="#,##0" sourceLinked="0"/>
        <c:tickLblPos val="nextTo"/>
        <c:spPr>
          <a:ln w="9525">
            <a:noFill/>
          </a:ln>
        </c:spPr>
        <c:txPr>
          <a:bodyPr rot="0" vert="horz"/>
          <a:lstStyle/>
          <a:p>
            <a:pPr>
              <a:defRPr sz="1100" b="0" i="0" u="none" strike="noStrike" baseline="0">
                <a:solidFill>
                  <a:srgbClr val="FFFFFF"/>
                </a:solidFill>
                <a:latin typeface="Arial"/>
                <a:ea typeface="Arial"/>
                <a:cs typeface="Arial"/>
              </a:defRPr>
            </a:pPr>
            <a:endParaRPr lang="en-US"/>
          </a:p>
        </c:txPr>
        <c:crossAx val="61008512"/>
        <c:crosses val="autoZero"/>
        <c:crossBetween val="between"/>
        <c:majorUnit val="500"/>
      </c:valAx>
      <c:spPr>
        <a:noFill/>
        <a:ln w="25400">
          <a:noFill/>
        </a:ln>
      </c:spPr>
    </c:plotArea>
    <c:plotVisOnly val="1"/>
    <c:dispBlanksAs val="gap"/>
  </c:chart>
  <c:spPr>
    <a:solidFill>
      <a:srgbClr val="000000"/>
    </a:solidFill>
    <a:ln w="9525">
      <a:noFill/>
    </a:ln>
  </c:spPr>
  <c:txPr>
    <a:bodyPr/>
    <a:lstStyle/>
    <a:p>
      <a:pPr>
        <a:defRPr sz="1650" b="0" i="0" u="none" strike="noStrike" baseline="0">
          <a:solidFill>
            <a:srgbClr val="FFFFFF"/>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00" b="1" i="0" u="none" strike="noStrike" baseline="0">
                <a:solidFill>
                  <a:srgbClr val="FFFFFF"/>
                </a:solidFill>
                <a:latin typeface="Arial"/>
                <a:ea typeface="Arial"/>
                <a:cs typeface="Arial"/>
              </a:defRPr>
            </a:pPr>
            <a:r>
              <a:rPr lang="en-US" dirty="0" smtClean="0"/>
              <a:t>Durable </a:t>
            </a:r>
            <a:r>
              <a:rPr lang="en-US" dirty="0"/>
              <a:t>PCE</a:t>
            </a:r>
          </a:p>
        </c:rich>
      </c:tx>
      <c:layout>
        <c:manualLayout>
          <c:xMode val="edge"/>
          <c:yMode val="edge"/>
          <c:x val="0.25087108013937326"/>
          <c:y val="3.8961038961038995E-2"/>
        </c:manualLayout>
      </c:layout>
      <c:spPr>
        <a:noFill/>
        <a:ln w="25400">
          <a:noFill/>
        </a:ln>
      </c:spPr>
    </c:title>
    <c:plotArea>
      <c:layout>
        <c:manualLayout>
          <c:layoutTarget val="inner"/>
          <c:xMode val="edge"/>
          <c:yMode val="edge"/>
          <c:x val="0.15679442508710831"/>
          <c:y val="0.24675272517433314"/>
          <c:w val="0.80487804878048852"/>
          <c:h val="0.54112439731213402"/>
        </c:manualLayout>
      </c:layout>
      <c:barChart>
        <c:barDir val="col"/>
        <c:grouping val="clustered"/>
        <c:ser>
          <c:idx val="0"/>
          <c:order val="0"/>
          <c:tx>
            <c:strRef>
              <c:f>balance!$C$1</c:f>
              <c:strCache>
                <c:ptCount val="1"/>
                <c:pt idx="0">
                  <c:v>population</c:v>
                </c:pt>
              </c:strCache>
            </c:strRef>
          </c:tx>
          <c:spPr>
            <a:solidFill>
              <a:srgbClr val="FF9900"/>
            </a:solidFill>
            <a:ln w="25400">
              <a:noFill/>
            </a:ln>
          </c:spPr>
          <c:dPt>
            <c:idx val="1"/>
            <c:spPr>
              <a:solidFill>
                <a:srgbClr val="00ABEA"/>
              </a:solidFill>
              <a:ln w="25400">
                <a:noFill/>
              </a:ln>
            </c:spPr>
          </c:dPt>
          <c:dLbls>
            <c:numFmt formatCode="#,##0" sourceLinked="0"/>
            <c:spPr>
              <a:noFill/>
              <a:ln w="25400">
                <a:noFill/>
              </a:ln>
            </c:spPr>
            <c:txPr>
              <a:bodyPr/>
              <a:lstStyle/>
              <a:p>
                <a:pPr>
                  <a:defRPr sz="1325" b="1" i="0" u="none" strike="noStrike" baseline="0">
                    <a:solidFill>
                      <a:srgbClr val="333333"/>
                    </a:solidFill>
                    <a:latin typeface="Arial"/>
                    <a:ea typeface="Arial"/>
                    <a:cs typeface="Arial"/>
                  </a:defRPr>
                </a:pPr>
                <a:endParaRPr lang="en-US"/>
              </a:p>
            </c:txPr>
            <c:dLblPos val="ctr"/>
            <c:showVal val="1"/>
          </c:dLbls>
          <c:cat>
            <c:strRef>
              <c:f>balance!$B$2:$B$3</c:f>
              <c:strCache>
                <c:ptCount val="2"/>
                <c:pt idx="0">
                  <c:v>treat</c:v>
                </c:pt>
                <c:pt idx="1">
                  <c:v>control</c:v>
                </c:pt>
              </c:strCache>
            </c:strRef>
          </c:cat>
          <c:val>
            <c:numRef>
              <c:f>expen!$D$3:$D$4</c:f>
              <c:numCache>
                <c:formatCode>General</c:formatCode>
                <c:ptCount val="2"/>
                <c:pt idx="0">
                  <c:v>138.47399999999999</c:v>
                </c:pt>
                <c:pt idx="1">
                  <c:v>116.17399999999998</c:v>
                </c:pt>
              </c:numCache>
            </c:numRef>
          </c:val>
        </c:ser>
        <c:gapWidth val="20"/>
        <c:axId val="61309312"/>
        <c:axId val="61310848"/>
      </c:barChart>
      <c:catAx>
        <c:axId val="61309312"/>
        <c:scaling>
          <c:orientation val="minMax"/>
        </c:scaling>
        <c:delete val="1"/>
        <c:axPos val="b"/>
        <c:numFmt formatCode="General" sourceLinked="1"/>
        <c:tickLblPos val="none"/>
        <c:crossAx val="61310848"/>
        <c:crosses val="autoZero"/>
        <c:auto val="1"/>
        <c:lblAlgn val="ctr"/>
        <c:lblOffset val="100"/>
        <c:tickLblSkip val="1"/>
        <c:tickMarkSkip val="1"/>
      </c:catAx>
      <c:valAx>
        <c:axId val="61310848"/>
        <c:scaling>
          <c:orientation val="minMax"/>
          <c:max val="139"/>
          <c:min val="0"/>
        </c:scaling>
        <c:axPos val="l"/>
        <c:majorGridlines>
          <c:spPr>
            <a:ln w="3175">
              <a:solidFill>
                <a:srgbClr val="969696"/>
              </a:solidFill>
              <a:prstDash val="solid"/>
            </a:ln>
          </c:spPr>
        </c:majorGridlines>
        <c:numFmt formatCode="#,##0" sourceLinked="0"/>
        <c:tickLblPos val="nextTo"/>
        <c:spPr>
          <a:ln w="9525">
            <a:noFill/>
          </a:ln>
        </c:spPr>
        <c:txPr>
          <a:bodyPr rot="0" vert="horz"/>
          <a:lstStyle/>
          <a:p>
            <a:pPr>
              <a:defRPr sz="1100" b="0" i="0" u="none" strike="noStrike" baseline="0">
                <a:solidFill>
                  <a:srgbClr val="FFFFFF"/>
                </a:solidFill>
                <a:latin typeface="Arial"/>
                <a:ea typeface="Arial"/>
                <a:cs typeface="Arial"/>
              </a:defRPr>
            </a:pPr>
            <a:endParaRPr lang="en-US"/>
          </a:p>
        </c:txPr>
        <c:crossAx val="61309312"/>
        <c:crosses val="autoZero"/>
        <c:crossBetween val="between"/>
        <c:majorUnit val="50"/>
      </c:valAx>
      <c:spPr>
        <a:noFill/>
        <a:ln w="25400">
          <a:noFill/>
        </a:ln>
      </c:spPr>
    </c:plotArea>
    <c:plotVisOnly val="1"/>
    <c:dispBlanksAs val="gap"/>
  </c:chart>
  <c:spPr>
    <a:solidFill>
      <a:srgbClr val="000000"/>
    </a:solidFill>
    <a:ln w="9525">
      <a:noFill/>
    </a:ln>
  </c:spPr>
  <c:txPr>
    <a:bodyPr/>
    <a:lstStyle/>
    <a:p>
      <a:pPr>
        <a:defRPr sz="1650" b="0" i="0" u="none" strike="noStrike" baseline="0">
          <a:solidFill>
            <a:srgbClr val="FFFFFF"/>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00" b="1" i="0" u="none" strike="noStrike" baseline="0">
                <a:solidFill>
                  <a:srgbClr val="FFFFFF"/>
                </a:solidFill>
                <a:latin typeface="Arial"/>
                <a:ea typeface="Arial"/>
                <a:cs typeface="Arial"/>
              </a:defRPr>
            </a:pPr>
            <a:r>
              <a:rPr lang="en-US"/>
              <a:t>Business durables</a:t>
            </a:r>
          </a:p>
        </c:rich>
      </c:tx>
      <c:layout>
        <c:manualLayout>
          <c:xMode val="edge"/>
          <c:yMode val="edge"/>
          <c:x val="0.25087108013937326"/>
          <c:y val="3.8961038961038995E-2"/>
        </c:manualLayout>
      </c:layout>
      <c:spPr>
        <a:noFill/>
        <a:ln w="25400">
          <a:noFill/>
        </a:ln>
      </c:spPr>
    </c:title>
    <c:plotArea>
      <c:layout>
        <c:manualLayout>
          <c:layoutTarget val="inner"/>
          <c:xMode val="edge"/>
          <c:yMode val="edge"/>
          <c:x val="0.15679442508710831"/>
          <c:y val="0.24675272517433314"/>
          <c:w val="0.80487804878048852"/>
          <c:h val="0.54112439731213402"/>
        </c:manualLayout>
      </c:layout>
      <c:barChart>
        <c:barDir val="col"/>
        <c:grouping val="clustered"/>
        <c:ser>
          <c:idx val="0"/>
          <c:order val="0"/>
          <c:spPr>
            <a:solidFill>
              <a:srgbClr val="FF9900"/>
            </a:solidFill>
            <a:ln w="25400">
              <a:noFill/>
            </a:ln>
          </c:spPr>
          <c:dPt>
            <c:idx val="1"/>
            <c:spPr>
              <a:solidFill>
                <a:srgbClr val="00ABEA"/>
              </a:solidFill>
              <a:ln w="25400">
                <a:noFill/>
              </a:ln>
            </c:spPr>
          </c:dPt>
          <c:dLbls>
            <c:numFmt formatCode="#,##0.0" sourceLinked="0"/>
            <c:spPr>
              <a:noFill/>
              <a:ln w="25400">
                <a:noFill/>
              </a:ln>
            </c:spPr>
            <c:txPr>
              <a:bodyPr/>
              <a:lstStyle/>
              <a:p>
                <a:pPr>
                  <a:defRPr sz="1325" b="1" i="0" u="none" strike="noStrike" baseline="0">
                    <a:solidFill>
                      <a:srgbClr val="333333"/>
                    </a:solidFill>
                    <a:latin typeface="Arial"/>
                    <a:ea typeface="Arial"/>
                    <a:cs typeface="Arial"/>
                  </a:defRPr>
                </a:pPr>
                <a:endParaRPr lang="en-US"/>
              </a:p>
            </c:txPr>
            <c:dLblPos val="ctr"/>
            <c:showVal val="1"/>
          </c:dLbls>
          <c:val>
            <c:numRef>
              <c:f>expen!$E$3:$E$4</c:f>
              <c:numCache>
                <c:formatCode>General</c:formatCode>
                <c:ptCount val="2"/>
                <c:pt idx="0">
                  <c:v>12.125</c:v>
                </c:pt>
                <c:pt idx="1">
                  <c:v>5.335</c:v>
                </c:pt>
              </c:numCache>
            </c:numRef>
          </c:val>
        </c:ser>
        <c:gapWidth val="20"/>
        <c:axId val="61343616"/>
        <c:axId val="61345152"/>
      </c:barChart>
      <c:catAx>
        <c:axId val="61343616"/>
        <c:scaling>
          <c:orientation val="minMax"/>
        </c:scaling>
        <c:delete val="1"/>
        <c:axPos val="b"/>
        <c:numFmt formatCode="General" sourceLinked="1"/>
        <c:tickLblPos val="none"/>
        <c:crossAx val="61345152"/>
        <c:crosses val="autoZero"/>
        <c:auto val="1"/>
        <c:lblAlgn val="ctr"/>
        <c:lblOffset val="100"/>
        <c:tickLblSkip val="1"/>
        <c:tickMarkSkip val="1"/>
      </c:catAx>
      <c:valAx>
        <c:axId val="61345152"/>
        <c:scaling>
          <c:orientation val="minMax"/>
          <c:max val="13"/>
          <c:min val="0"/>
        </c:scaling>
        <c:axPos val="l"/>
        <c:majorGridlines>
          <c:spPr>
            <a:ln w="3175">
              <a:solidFill>
                <a:srgbClr val="969696"/>
              </a:solidFill>
              <a:prstDash val="solid"/>
            </a:ln>
          </c:spPr>
        </c:majorGridlines>
        <c:numFmt formatCode="#,##0" sourceLinked="0"/>
        <c:tickLblPos val="nextTo"/>
        <c:spPr>
          <a:ln w="9525">
            <a:noFill/>
          </a:ln>
        </c:spPr>
        <c:txPr>
          <a:bodyPr rot="0" vert="horz"/>
          <a:lstStyle/>
          <a:p>
            <a:pPr>
              <a:defRPr sz="1100" b="0" i="0" u="none" strike="noStrike" baseline="0">
                <a:solidFill>
                  <a:srgbClr val="FFFFFF"/>
                </a:solidFill>
                <a:latin typeface="Arial"/>
                <a:ea typeface="Arial"/>
                <a:cs typeface="Arial"/>
              </a:defRPr>
            </a:pPr>
            <a:endParaRPr lang="en-US"/>
          </a:p>
        </c:txPr>
        <c:crossAx val="61343616"/>
        <c:crosses val="autoZero"/>
        <c:crossBetween val="between"/>
        <c:majorUnit val="5"/>
      </c:valAx>
      <c:spPr>
        <a:noFill/>
        <a:ln w="25400">
          <a:noFill/>
        </a:ln>
      </c:spPr>
    </c:plotArea>
    <c:plotVisOnly val="1"/>
    <c:dispBlanksAs val="gap"/>
  </c:chart>
  <c:spPr>
    <a:solidFill>
      <a:srgbClr val="000000"/>
    </a:solidFill>
    <a:ln w="9525">
      <a:noFill/>
    </a:ln>
  </c:spPr>
  <c:txPr>
    <a:bodyPr/>
    <a:lstStyle/>
    <a:p>
      <a:pPr>
        <a:defRPr sz="1650" b="0" i="0" u="none" strike="noStrike" baseline="0">
          <a:solidFill>
            <a:srgbClr val="FFFFFF"/>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00" b="1" i="0" u="none" strike="noStrike" baseline="0">
                <a:solidFill>
                  <a:srgbClr val="FFFFFF"/>
                </a:solidFill>
                <a:latin typeface="Arial"/>
                <a:ea typeface="Arial"/>
                <a:cs typeface="Arial"/>
              </a:defRPr>
            </a:pPr>
            <a:r>
              <a:rPr lang="en-US"/>
              <a:t>Temptation</a:t>
            </a:r>
            <a:r>
              <a:rPr lang="en-US" baseline="0"/>
              <a:t> goods</a:t>
            </a:r>
            <a:endParaRPr lang="en-US"/>
          </a:p>
        </c:rich>
      </c:tx>
      <c:layout>
        <c:manualLayout>
          <c:xMode val="edge"/>
          <c:yMode val="edge"/>
          <c:x val="0.25087108013937326"/>
          <c:y val="3.8961038961038995E-2"/>
        </c:manualLayout>
      </c:layout>
      <c:spPr>
        <a:noFill/>
        <a:ln w="25400">
          <a:noFill/>
        </a:ln>
      </c:spPr>
    </c:title>
    <c:plotArea>
      <c:layout>
        <c:manualLayout>
          <c:layoutTarget val="inner"/>
          <c:xMode val="edge"/>
          <c:yMode val="edge"/>
          <c:x val="0.15679442508710831"/>
          <c:y val="0.24675272517433314"/>
          <c:w val="0.80487804878048852"/>
          <c:h val="0.54112439731213402"/>
        </c:manualLayout>
      </c:layout>
      <c:barChart>
        <c:barDir val="col"/>
        <c:grouping val="clustered"/>
        <c:ser>
          <c:idx val="0"/>
          <c:order val="0"/>
          <c:spPr>
            <a:solidFill>
              <a:srgbClr val="FF9900"/>
            </a:solidFill>
            <a:ln w="25400">
              <a:noFill/>
            </a:ln>
          </c:spPr>
          <c:dPt>
            <c:idx val="1"/>
            <c:spPr>
              <a:solidFill>
                <a:srgbClr val="00ABEA"/>
              </a:solidFill>
              <a:ln w="25400">
                <a:noFill/>
              </a:ln>
            </c:spPr>
          </c:dPt>
          <c:dLbls>
            <c:numFmt formatCode="#,##0.0" sourceLinked="0"/>
            <c:spPr>
              <a:noFill/>
              <a:ln w="25400">
                <a:noFill/>
              </a:ln>
            </c:spPr>
            <c:txPr>
              <a:bodyPr/>
              <a:lstStyle/>
              <a:p>
                <a:pPr>
                  <a:defRPr sz="1325" b="1" i="0" u="none" strike="noStrike" baseline="0">
                    <a:solidFill>
                      <a:srgbClr val="333333"/>
                    </a:solidFill>
                    <a:latin typeface="Arial"/>
                    <a:ea typeface="Arial"/>
                    <a:cs typeface="Arial"/>
                  </a:defRPr>
                </a:pPr>
                <a:endParaRPr lang="en-US"/>
              </a:p>
            </c:txPr>
            <c:dLblPos val="ctr"/>
            <c:showVal val="1"/>
          </c:dLbls>
          <c:val>
            <c:numRef>
              <c:f>expen!$F$3:$F$4</c:f>
              <c:numCache>
                <c:formatCode>General</c:formatCode>
                <c:ptCount val="2"/>
                <c:pt idx="0">
                  <c:v>74.881</c:v>
                </c:pt>
                <c:pt idx="1">
                  <c:v>83.88</c:v>
                </c:pt>
              </c:numCache>
            </c:numRef>
          </c:val>
        </c:ser>
        <c:gapWidth val="20"/>
        <c:axId val="61382016"/>
        <c:axId val="61387904"/>
      </c:barChart>
      <c:catAx>
        <c:axId val="61382016"/>
        <c:scaling>
          <c:orientation val="minMax"/>
        </c:scaling>
        <c:delete val="1"/>
        <c:axPos val="b"/>
        <c:numFmt formatCode="General" sourceLinked="1"/>
        <c:tickLblPos val="none"/>
        <c:crossAx val="61387904"/>
        <c:crosses val="autoZero"/>
        <c:auto val="1"/>
        <c:lblAlgn val="ctr"/>
        <c:lblOffset val="100"/>
        <c:tickLblSkip val="1"/>
        <c:tickMarkSkip val="1"/>
      </c:catAx>
      <c:valAx>
        <c:axId val="61387904"/>
        <c:scaling>
          <c:orientation val="minMax"/>
          <c:max val="84"/>
          <c:min val="0"/>
        </c:scaling>
        <c:axPos val="l"/>
        <c:majorGridlines>
          <c:spPr>
            <a:ln w="3175">
              <a:solidFill>
                <a:srgbClr val="969696"/>
              </a:solidFill>
              <a:prstDash val="solid"/>
            </a:ln>
          </c:spPr>
        </c:majorGridlines>
        <c:numFmt formatCode="#,##0" sourceLinked="0"/>
        <c:tickLblPos val="nextTo"/>
        <c:spPr>
          <a:ln w="9525">
            <a:noFill/>
          </a:ln>
        </c:spPr>
        <c:txPr>
          <a:bodyPr rot="0" vert="horz"/>
          <a:lstStyle/>
          <a:p>
            <a:pPr>
              <a:defRPr sz="1100" b="0" i="0" u="none" strike="noStrike" baseline="0">
                <a:solidFill>
                  <a:srgbClr val="FFFFFF"/>
                </a:solidFill>
                <a:latin typeface="Arial"/>
                <a:ea typeface="Arial"/>
                <a:cs typeface="Arial"/>
              </a:defRPr>
            </a:pPr>
            <a:endParaRPr lang="en-US"/>
          </a:p>
        </c:txPr>
        <c:crossAx val="61382016"/>
        <c:crosses val="autoZero"/>
        <c:crossBetween val="between"/>
        <c:majorUnit val="50"/>
      </c:valAx>
      <c:spPr>
        <a:noFill/>
        <a:ln w="25400">
          <a:noFill/>
        </a:ln>
      </c:spPr>
    </c:plotArea>
    <c:plotVisOnly val="1"/>
    <c:dispBlanksAs val="gap"/>
  </c:chart>
  <c:spPr>
    <a:solidFill>
      <a:srgbClr val="000000"/>
    </a:solidFill>
    <a:ln w="9525">
      <a:noFill/>
    </a:ln>
  </c:spPr>
  <c:txPr>
    <a:bodyPr/>
    <a:lstStyle/>
    <a:p>
      <a:pPr>
        <a:defRPr sz="1650" b="0" i="0" u="none" strike="noStrike" baseline="0">
          <a:solidFill>
            <a:srgbClr val="FFFFFF"/>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00" b="1" i="0" u="none" strike="noStrike" baseline="0">
                <a:solidFill>
                  <a:srgbClr val="FFFFFF"/>
                </a:solidFill>
                <a:latin typeface="Arial"/>
                <a:ea typeface="Arial"/>
                <a:cs typeface="Arial"/>
              </a:defRPr>
            </a:pPr>
            <a:r>
              <a:rPr lang="en-US"/>
              <a:t>Woman's </a:t>
            </a:r>
          </a:p>
          <a:p>
            <a:pPr>
              <a:defRPr sz="1700" b="1" i="0" u="none" strike="noStrike" baseline="0">
                <a:solidFill>
                  <a:srgbClr val="FFFFFF"/>
                </a:solidFill>
                <a:latin typeface="Arial"/>
                <a:ea typeface="Arial"/>
                <a:cs typeface="Arial"/>
              </a:defRPr>
            </a:pPr>
            <a:r>
              <a:rPr lang="en-US"/>
              <a:t>spending decision</a:t>
            </a:r>
          </a:p>
        </c:rich>
      </c:tx>
      <c:layout>
        <c:manualLayout>
          <c:xMode val="edge"/>
          <c:yMode val="edge"/>
          <c:x val="0.27526132404181175"/>
          <c:y val="3.4632034632034597E-2"/>
        </c:manualLayout>
      </c:layout>
      <c:spPr>
        <a:noFill/>
        <a:ln w="25400">
          <a:noFill/>
        </a:ln>
      </c:spPr>
    </c:title>
    <c:plotArea>
      <c:layout>
        <c:manualLayout>
          <c:layoutTarget val="inner"/>
          <c:xMode val="edge"/>
          <c:yMode val="edge"/>
          <c:x val="0.15679442508710831"/>
          <c:y val="0.24675272517433314"/>
          <c:w val="0.80487804878048852"/>
          <c:h val="0.54112439731213402"/>
        </c:manualLayout>
      </c:layout>
      <c:barChart>
        <c:barDir val="col"/>
        <c:grouping val="clustered"/>
        <c:ser>
          <c:idx val="0"/>
          <c:order val="0"/>
          <c:spPr>
            <a:solidFill>
              <a:srgbClr val="FF9900"/>
            </a:solidFill>
            <a:ln w="25400">
              <a:noFill/>
            </a:ln>
          </c:spPr>
          <c:dPt>
            <c:idx val="1"/>
            <c:spPr>
              <a:solidFill>
                <a:srgbClr val="00ABEA"/>
              </a:solidFill>
              <a:ln w="25400">
                <a:noFill/>
              </a:ln>
            </c:spPr>
          </c:dPt>
          <c:dLbls>
            <c:numFmt formatCode="0.0%" sourceLinked="0"/>
            <c:spPr>
              <a:noFill/>
              <a:ln w="25400">
                <a:noFill/>
              </a:ln>
            </c:spPr>
            <c:txPr>
              <a:bodyPr/>
              <a:lstStyle/>
              <a:p>
                <a:pPr>
                  <a:defRPr sz="1325" b="1" i="0" u="none" strike="noStrike" baseline="0">
                    <a:solidFill>
                      <a:srgbClr val="333333"/>
                    </a:solidFill>
                    <a:latin typeface="Arial"/>
                    <a:ea typeface="Arial"/>
                    <a:cs typeface="Arial"/>
                  </a:defRPr>
                </a:pPr>
                <a:endParaRPr lang="en-US"/>
              </a:p>
            </c:txPr>
            <c:dLblPos val="ctr"/>
            <c:showVal val="1"/>
          </c:dLbls>
          <c:val>
            <c:numRef>
              <c:f>'[spandana.xls]child and women'!$B$20:$B$21</c:f>
              <c:numCache>
                <c:formatCode>0.000</c:formatCode>
                <c:ptCount val="2"/>
                <c:pt idx="0" formatCode="0.00">
                  <c:v>0.93</c:v>
                </c:pt>
                <c:pt idx="1">
                  <c:v>0.93</c:v>
                </c:pt>
              </c:numCache>
            </c:numRef>
          </c:val>
        </c:ser>
        <c:gapWidth val="20"/>
        <c:axId val="60934016"/>
        <c:axId val="60935552"/>
      </c:barChart>
      <c:catAx>
        <c:axId val="60934016"/>
        <c:scaling>
          <c:orientation val="minMax"/>
        </c:scaling>
        <c:delete val="1"/>
        <c:axPos val="b"/>
        <c:tickLblPos val="none"/>
        <c:crossAx val="60935552"/>
        <c:crosses val="autoZero"/>
        <c:auto val="1"/>
        <c:lblAlgn val="ctr"/>
        <c:lblOffset val="100"/>
      </c:catAx>
      <c:valAx>
        <c:axId val="60935552"/>
        <c:scaling>
          <c:orientation val="minMax"/>
          <c:max val="0.9400000000000005"/>
          <c:min val="0"/>
        </c:scaling>
        <c:axPos val="l"/>
        <c:majorGridlines>
          <c:spPr>
            <a:ln w="3175">
              <a:solidFill>
                <a:srgbClr val="969696"/>
              </a:solidFill>
              <a:prstDash val="solid"/>
            </a:ln>
          </c:spPr>
        </c:majorGridlines>
        <c:numFmt formatCode="0%" sourceLinked="0"/>
        <c:tickLblPos val="nextTo"/>
        <c:spPr>
          <a:ln w="9525">
            <a:noFill/>
          </a:ln>
        </c:spPr>
        <c:txPr>
          <a:bodyPr rot="0" vert="horz"/>
          <a:lstStyle/>
          <a:p>
            <a:pPr>
              <a:defRPr sz="1100" b="0" i="0" u="none" strike="noStrike" baseline="0">
                <a:solidFill>
                  <a:srgbClr val="FFFFFF"/>
                </a:solidFill>
                <a:latin typeface="Arial"/>
                <a:ea typeface="Arial"/>
                <a:cs typeface="Arial"/>
              </a:defRPr>
            </a:pPr>
            <a:endParaRPr lang="en-US"/>
          </a:p>
        </c:txPr>
        <c:crossAx val="60934016"/>
        <c:crosses val="autoZero"/>
        <c:crossBetween val="between"/>
        <c:majorUnit val="0.25"/>
      </c:valAx>
      <c:spPr>
        <a:noFill/>
        <a:ln w="25400">
          <a:noFill/>
        </a:ln>
      </c:spPr>
    </c:plotArea>
    <c:plotVisOnly val="1"/>
    <c:dispBlanksAs val="gap"/>
  </c:chart>
  <c:spPr>
    <a:solidFill>
      <a:srgbClr val="000000"/>
    </a:solidFill>
    <a:ln w="9525">
      <a:noFill/>
    </a:ln>
  </c:spPr>
  <c:txPr>
    <a:bodyPr/>
    <a:lstStyle/>
    <a:p>
      <a:pPr>
        <a:defRPr sz="1650" b="0" i="0" u="none" strike="noStrike" baseline="0">
          <a:solidFill>
            <a:srgbClr val="FFFFFF"/>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00" b="1" i="0" u="none" strike="noStrike" baseline="0">
                <a:solidFill>
                  <a:srgbClr val="FFFFFF"/>
                </a:solidFill>
                <a:latin typeface="Arial"/>
                <a:ea typeface="Arial"/>
                <a:cs typeface="Arial"/>
              </a:defRPr>
            </a:pPr>
            <a:r>
              <a:rPr lang="en-US"/>
              <a:t>Health expenditure</a:t>
            </a:r>
          </a:p>
        </c:rich>
      </c:tx>
      <c:layout>
        <c:manualLayout>
          <c:xMode val="edge"/>
          <c:yMode val="edge"/>
          <c:x val="0.25087108013937326"/>
          <c:y val="3.8961038961038995E-2"/>
        </c:manualLayout>
      </c:layout>
      <c:spPr>
        <a:noFill/>
        <a:ln w="25400">
          <a:noFill/>
        </a:ln>
      </c:spPr>
    </c:title>
    <c:plotArea>
      <c:layout>
        <c:manualLayout>
          <c:layoutTarget val="inner"/>
          <c:xMode val="edge"/>
          <c:yMode val="edge"/>
          <c:x val="0.15679442508710831"/>
          <c:y val="0.24675272517433314"/>
          <c:w val="0.80487804878048852"/>
          <c:h val="0.54112439731213402"/>
        </c:manualLayout>
      </c:layout>
      <c:barChart>
        <c:barDir val="col"/>
        <c:grouping val="clustered"/>
        <c:ser>
          <c:idx val="0"/>
          <c:order val="0"/>
          <c:spPr>
            <a:solidFill>
              <a:srgbClr val="FF9900"/>
            </a:solidFill>
            <a:ln w="25400">
              <a:noFill/>
            </a:ln>
          </c:spPr>
          <c:dPt>
            <c:idx val="1"/>
            <c:spPr>
              <a:solidFill>
                <a:srgbClr val="00ABEA"/>
              </a:solidFill>
              <a:ln w="25400">
                <a:noFill/>
              </a:ln>
            </c:spPr>
          </c:dPt>
          <c:dLbls>
            <c:numFmt formatCode="0" sourceLinked="0"/>
            <c:spPr>
              <a:noFill/>
              <a:ln w="25400">
                <a:noFill/>
              </a:ln>
            </c:spPr>
            <c:txPr>
              <a:bodyPr/>
              <a:lstStyle/>
              <a:p>
                <a:pPr>
                  <a:defRPr sz="1325" b="1" i="0" u="none" strike="noStrike" baseline="0">
                    <a:solidFill>
                      <a:srgbClr val="333333"/>
                    </a:solidFill>
                    <a:latin typeface="Arial"/>
                    <a:ea typeface="Arial"/>
                    <a:cs typeface="Arial"/>
                  </a:defRPr>
                </a:pPr>
                <a:endParaRPr lang="en-US"/>
              </a:p>
            </c:txPr>
            <c:dLblPos val="ctr"/>
            <c:showVal val="1"/>
          </c:dLbls>
          <c:val>
            <c:numRef>
              <c:f>'[spandana.xls]child and women'!$D$20:$D$21</c:f>
              <c:numCache>
                <c:formatCode>General</c:formatCode>
                <c:ptCount val="2"/>
                <c:pt idx="0">
                  <c:v>137.64499999999998</c:v>
                </c:pt>
                <c:pt idx="1">
                  <c:v>140.25299999999999</c:v>
                </c:pt>
              </c:numCache>
            </c:numRef>
          </c:val>
        </c:ser>
        <c:gapWidth val="20"/>
        <c:axId val="60947840"/>
        <c:axId val="61555840"/>
      </c:barChart>
      <c:catAx>
        <c:axId val="60947840"/>
        <c:scaling>
          <c:orientation val="minMax"/>
        </c:scaling>
        <c:delete val="1"/>
        <c:axPos val="b"/>
        <c:tickLblPos val="none"/>
        <c:crossAx val="61555840"/>
        <c:crosses val="autoZero"/>
        <c:auto val="1"/>
        <c:lblAlgn val="ctr"/>
        <c:lblOffset val="100"/>
      </c:catAx>
      <c:valAx>
        <c:axId val="61555840"/>
        <c:scaling>
          <c:orientation val="minMax"/>
          <c:max val="141"/>
          <c:min val="0"/>
        </c:scaling>
        <c:axPos val="l"/>
        <c:majorGridlines>
          <c:spPr>
            <a:ln w="3175">
              <a:solidFill>
                <a:srgbClr val="969696"/>
              </a:solidFill>
              <a:prstDash val="solid"/>
            </a:ln>
          </c:spPr>
        </c:majorGridlines>
        <c:numFmt formatCode="#,##0" sourceLinked="0"/>
        <c:tickLblPos val="nextTo"/>
        <c:spPr>
          <a:ln w="9525">
            <a:noFill/>
          </a:ln>
        </c:spPr>
        <c:txPr>
          <a:bodyPr rot="0" vert="horz"/>
          <a:lstStyle/>
          <a:p>
            <a:pPr>
              <a:defRPr sz="1100" b="0" i="0" u="none" strike="noStrike" baseline="0">
                <a:solidFill>
                  <a:srgbClr val="FFFFFF"/>
                </a:solidFill>
                <a:latin typeface="Arial"/>
                <a:ea typeface="Arial"/>
                <a:cs typeface="Arial"/>
              </a:defRPr>
            </a:pPr>
            <a:endParaRPr lang="en-US"/>
          </a:p>
        </c:txPr>
        <c:crossAx val="60947840"/>
        <c:crosses val="autoZero"/>
        <c:crossBetween val="between"/>
        <c:majorUnit val="50"/>
      </c:valAx>
      <c:spPr>
        <a:noFill/>
        <a:ln w="25400">
          <a:noFill/>
        </a:ln>
      </c:spPr>
    </c:plotArea>
    <c:plotVisOnly val="1"/>
    <c:dispBlanksAs val="gap"/>
  </c:chart>
  <c:spPr>
    <a:solidFill>
      <a:srgbClr val="000000"/>
    </a:solidFill>
    <a:ln w="9525">
      <a:noFill/>
    </a:ln>
  </c:spPr>
  <c:txPr>
    <a:bodyPr/>
    <a:lstStyle/>
    <a:p>
      <a:pPr>
        <a:defRPr sz="1650" b="0" i="0" u="none" strike="noStrike" baseline="0">
          <a:solidFill>
            <a:srgbClr val="FFFFFF"/>
          </a:solidFill>
          <a:latin typeface="Arial"/>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00" b="1" i="0" u="none" strike="noStrike" baseline="0">
                <a:solidFill>
                  <a:srgbClr val="FFFFFF"/>
                </a:solidFill>
                <a:latin typeface="Arial"/>
                <a:ea typeface="Arial"/>
                <a:cs typeface="Arial"/>
              </a:defRPr>
            </a:pPr>
            <a:r>
              <a:rPr lang="en-US"/>
              <a:t>Child's major illness</a:t>
            </a:r>
          </a:p>
        </c:rich>
      </c:tx>
      <c:layout>
        <c:manualLayout>
          <c:xMode val="edge"/>
          <c:yMode val="edge"/>
          <c:x val="0.25087108013937326"/>
          <c:y val="4.3290043290043309E-2"/>
        </c:manualLayout>
      </c:layout>
      <c:spPr>
        <a:noFill/>
        <a:ln w="25400">
          <a:noFill/>
        </a:ln>
      </c:spPr>
    </c:title>
    <c:plotArea>
      <c:layout>
        <c:manualLayout>
          <c:layoutTarget val="inner"/>
          <c:xMode val="edge"/>
          <c:yMode val="edge"/>
          <c:x val="0.15679442508710831"/>
          <c:y val="0.24675272517433314"/>
          <c:w val="0.80487804878048852"/>
          <c:h val="0.54112439731213402"/>
        </c:manualLayout>
      </c:layout>
      <c:barChart>
        <c:barDir val="col"/>
        <c:grouping val="clustered"/>
        <c:ser>
          <c:idx val="0"/>
          <c:order val="0"/>
          <c:spPr>
            <a:solidFill>
              <a:srgbClr val="FF9900"/>
            </a:solidFill>
            <a:ln w="25400">
              <a:noFill/>
            </a:ln>
          </c:spPr>
          <c:dPt>
            <c:idx val="1"/>
            <c:spPr>
              <a:solidFill>
                <a:srgbClr val="00ABEA"/>
              </a:solidFill>
              <a:ln w="25400">
                <a:noFill/>
              </a:ln>
            </c:spPr>
          </c:dPt>
          <c:dLbls>
            <c:numFmt formatCode="0.0%" sourceLinked="0"/>
            <c:spPr>
              <a:noFill/>
              <a:ln w="25400">
                <a:noFill/>
              </a:ln>
            </c:spPr>
            <c:txPr>
              <a:bodyPr/>
              <a:lstStyle/>
              <a:p>
                <a:pPr>
                  <a:defRPr sz="1325" b="1" i="0" u="none" strike="noStrike" baseline="0">
                    <a:solidFill>
                      <a:srgbClr val="333333"/>
                    </a:solidFill>
                    <a:latin typeface="Arial"/>
                    <a:ea typeface="Arial"/>
                    <a:cs typeface="Arial"/>
                  </a:defRPr>
                </a:pPr>
                <a:endParaRPr lang="en-US"/>
              </a:p>
            </c:txPr>
            <c:dLblPos val="ctr"/>
            <c:showVal val="1"/>
          </c:dLbls>
          <c:val>
            <c:numRef>
              <c:f>'[spandana.xls]child and women'!$F$20:$F$21</c:f>
              <c:numCache>
                <c:formatCode>General</c:formatCode>
                <c:ptCount val="2"/>
                <c:pt idx="0">
                  <c:v>0.24000000000000013</c:v>
                </c:pt>
                <c:pt idx="1">
                  <c:v>0.24100000000000013</c:v>
                </c:pt>
              </c:numCache>
            </c:numRef>
          </c:val>
        </c:ser>
        <c:gapWidth val="20"/>
        <c:axId val="61576320"/>
        <c:axId val="61577856"/>
      </c:barChart>
      <c:catAx>
        <c:axId val="61576320"/>
        <c:scaling>
          <c:orientation val="minMax"/>
        </c:scaling>
        <c:delete val="1"/>
        <c:axPos val="b"/>
        <c:tickLblPos val="none"/>
        <c:crossAx val="61577856"/>
        <c:crosses val="autoZero"/>
        <c:auto val="1"/>
        <c:lblAlgn val="ctr"/>
        <c:lblOffset val="100"/>
      </c:catAx>
      <c:valAx>
        <c:axId val="61577856"/>
        <c:scaling>
          <c:orientation val="minMax"/>
          <c:max val="0.25"/>
          <c:min val="0"/>
        </c:scaling>
        <c:axPos val="l"/>
        <c:majorGridlines>
          <c:spPr>
            <a:ln w="3175">
              <a:solidFill>
                <a:srgbClr val="969696"/>
              </a:solidFill>
              <a:prstDash val="solid"/>
            </a:ln>
          </c:spPr>
        </c:majorGridlines>
        <c:numFmt formatCode="0%" sourceLinked="0"/>
        <c:tickLblPos val="nextTo"/>
        <c:spPr>
          <a:ln w="9525">
            <a:noFill/>
          </a:ln>
        </c:spPr>
        <c:txPr>
          <a:bodyPr rot="0" vert="horz"/>
          <a:lstStyle/>
          <a:p>
            <a:pPr>
              <a:defRPr sz="1100" b="0" i="0" u="none" strike="noStrike" baseline="0">
                <a:solidFill>
                  <a:srgbClr val="FFFFFF"/>
                </a:solidFill>
                <a:latin typeface="Arial"/>
                <a:ea typeface="Arial"/>
                <a:cs typeface="Arial"/>
              </a:defRPr>
            </a:pPr>
            <a:endParaRPr lang="en-US"/>
          </a:p>
        </c:txPr>
        <c:crossAx val="61576320"/>
        <c:crosses val="autoZero"/>
        <c:crossBetween val="between"/>
        <c:majorUnit val="0.1"/>
      </c:valAx>
      <c:spPr>
        <a:noFill/>
        <a:ln w="25400">
          <a:noFill/>
        </a:ln>
      </c:spPr>
    </c:plotArea>
    <c:plotVisOnly val="1"/>
    <c:dispBlanksAs val="gap"/>
  </c:chart>
  <c:spPr>
    <a:solidFill>
      <a:srgbClr val="000000"/>
    </a:solidFill>
    <a:ln w="9525">
      <a:noFill/>
    </a:ln>
  </c:spPr>
  <c:txPr>
    <a:bodyPr/>
    <a:lstStyle/>
    <a:p>
      <a:pPr>
        <a:defRPr sz="1650" b="0" i="0" u="none" strike="noStrike" baseline="0">
          <a:solidFill>
            <a:srgbClr val="FFFFFF"/>
          </a:solidFill>
          <a:latin typeface="Arial"/>
          <a:ea typeface="Arial"/>
          <a:cs typeface="Arial"/>
        </a:defRPr>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09-06-05T11:58:29.767" idx="1">
    <p:pos x="10" y="10"/>
    <p:text>This is an old slide, not in the current paper.</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5" Type="http://schemas.openxmlformats.org/officeDocument/2006/relationships/image" Target="../media/image10.emf"/><Relationship Id="rId4"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l" defTabSz="966788">
              <a:defRPr sz="1200"/>
            </a:lvl1pPr>
          </a:lstStyle>
          <a:p>
            <a:endParaRPr lang="en-US"/>
          </a:p>
        </p:txBody>
      </p:sp>
      <p:sp>
        <p:nvSpPr>
          <p:cNvPr id="849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88">
              <a:defRPr sz="1200"/>
            </a:lvl1pPr>
          </a:lstStyle>
          <a:p>
            <a:endParaRPr lang="en-US"/>
          </a:p>
        </p:txBody>
      </p:sp>
      <p:sp>
        <p:nvSpPr>
          <p:cNvPr id="849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l" defTabSz="966788">
              <a:defRPr sz="1200"/>
            </a:lvl1pPr>
          </a:lstStyle>
          <a:p>
            <a:endParaRPr lang="en-US"/>
          </a:p>
        </p:txBody>
      </p:sp>
      <p:sp>
        <p:nvSpPr>
          <p:cNvPr id="849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88">
              <a:defRPr sz="1200"/>
            </a:lvl1pPr>
          </a:lstStyle>
          <a:p>
            <a:fld id="{BE375815-9661-4234-8ABE-6CD698FBE55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l" defTabSz="966788">
              <a:defRPr sz="1200"/>
            </a:lvl1pPr>
          </a:lstStyle>
          <a:p>
            <a:endParaRPr lang="en-US"/>
          </a:p>
        </p:txBody>
      </p:sp>
      <p:sp>
        <p:nvSpPr>
          <p:cNvPr id="2048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88">
              <a:defRPr sz="1200"/>
            </a:lvl1pPr>
          </a:lstStyle>
          <a:p>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l" defTabSz="966788">
              <a:defRPr sz="1200"/>
            </a:lvl1pPr>
          </a:lstStyle>
          <a:p>
            <a:endParaRPr lang="en-US"/>
          </a:p>
        </p:txBody>
      </p:sp>
      <p:sp>
        <p:nvSpPr>
          <p:cNvPr id="2048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88">
              <a:defRPr sz="1200"/>
            </a:lvl1pPr>
          </a:lstStyle>
          <a:p>
            <a:fld id="{1328C10F-F5AC-420C-A848-B64ADBC67D2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EC42136-53E4-4049-8A70-F7F2430A9992}"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CE7F7F1-D7DD-4157-8805-F69D4599F3DB}" type="slidenum">
              <a:rPr lang="en-US"/>
              <a:pPr/>
              <a:t>10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346A9F2-C914-4D31-AA85-C43335AB3570}" type="slidenum">
              <a:rPr lang="en-US"/>
              <a:pPr/>
              <a:t>11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FCA71DC-D7EE-4171-ADEA-917EF38AC671}" type="slidenum">
              <a:rPr lang="en-US"/>
              <a:pPr/>
              <a:t>12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237613-AD2A-4795-8056-AF0F0E5C6184}" type="slidenum">
              <a:rPr lang="en-US"/>
              <a:pPr/>
              <a:t>13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86A121F-4938-45B2-82B0-DB61CB060E57}" type="slidenum">
              <a:rPr lang="en-US"/>
              <a:pPr/>
              <a:t>18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5929769-43C8-4F4F-9647-4DDD34CBC991}" type="slidenum">
              <a:rPr lang="en-US"/>
              <a:pPr/>
              <a:t>19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E08E41A-7BEE-422B-B5DE-2728BC02A952}"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97604FB-69CF-4BAA-8677-51B04C3B5AEF}" type="slidenum">
              <a:rPr lang="en-US"/>
              <a:pPr/>
              <a:t>20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8281CCE-5596-43F1-828F-18E0A7CC4E14}" type="slidenum">
              <a:rPr lang="en-US"/>
              <a:pPr/>
              <a:t>21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94CCE08-0AEE-42D5-AD11-A1B4106DAC09}" type="slidenum">
              <a:rPr lang="en-US"/>
              <a:pPr/>
              <a:t>22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F6B7E10-B5D2-4991-969C-DEB64A27BE75}" type="slidenum">
              <a:rPr lang="en-US"/>
              <a:pPr/>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28CED70-3A61-4A65-9619-B89A4DA5A351}" type="slidenum">
              <a:rPr lang="en-US"/>
              <a:pPr/>
              <a:t>24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49A258D-70E1-4003-8399-0A50528596D5}" type="slidenum">
              <a:rPr lang="en-US"/>
              <a:pPr/>
              <a:t>25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8D0C081-661D-42EA-B4EA-4B37585AEABA}" type="slidenum">
              <a:rPr lang="en-US"/>
              <a:pPr/>
              <a:t>26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198EB1B-6ABF-4D1A-9356-B1CBF02C5B13}" type="slidenum">
              <a:rPr lang="en-US"/>
              <a:pPr/>
              <a:t>33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9FA694E-A4F3-4DFE-93C5-75B15C1FC85A}" type="slidenum">
              <a:rPr lang="en-US"/>
              <a:pPr/>
              <a:t>34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6D3E4D3-8735-4B9D-9833-963A72BF7121}" type="slidenum">
              <a:rPr lang="en-US"/>
              <a:pPr/>
              <a:t>35</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AD105D0-827D-4830-93E2-DEAD8D874AEF}" type="slidenum">
              <a:rPr lang="en-US"/>
              <a:pPr/>
              <a:t>36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2C255D4-4327-4FFC-8C64-FDE18AB57498}" type="slidenum">
              <a:rPr lang="en-US"/>
              <a:pPr/>
              <a:t>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73A8AA7-EF71-47EC-A90C-6AA73E6A2398}" type="slidenum">
              <a:rPr lang="en-US"/>
              <a:pPr/>
              <a:t>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28C10F-F5AC-420C-A848-B64ADBC67D2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DCCF5EF-5969-4FE2-950B-CA99B6F22A69}" type="slidenum">
              <a:rPr lang="en-US"/>
              <a:pPr/>
              <a:t>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908BD1F-7EAE-47DE-872E-3F2CAFA1A63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8CAAC37-5CFE-4780-9995-10688413347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2A4C8E-13B9-4190-A9B0-2CEDA067DFD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28CF7A9-6F13-4D6C-B989-FD7F1D29778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4B96F81-8521-401C-8601-0CCADE5CDA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5C67B6-7407-468E-AADB-2DD1D15EFC0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CA451DE-541A-4877-A906-1EBC9B84D50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D61D39F-5D25-4338-9F65-3A235F3711B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06506AB-26F7-4F38-B0CE-E0C23FC880A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3AAC115-F823-4749-A97C-9E51360A1E5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C098834-3809-4BF1-A39D-ABDC4B471F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AF2E954-4E7C-4037-B467-32A5D5DFE99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F67D1ED-8A35-48E5-9E7B-ED9C8E97E8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1">
          <a:solidFill>
            <a:srgbClr val="33CCF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rgbClr val="33CCFF"/>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rgbClr val="33CCFF"/>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rgbClr val="33CCFF"/>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rgbClr val="33CCFF"/>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rgbClr val="33CCFF"/>
          </a:solidFill>
          <a:latin typeface="Arial" pitchFamily="-65" charset="0"/>
        </a:defRPr>
      </a:lvl6pPr>
      <a:lvl7pPr marL="914400" algn="ctr" rtl="0" fontAlgn="base">
        <a:spcBef>
          <a:spcPct val="0"/>
        </a:spcBef>
        <a:spcAft>
          <a:spcPct val="0"/>
        </a:spcAft>
        <a:defRPr sz="4400" b="1">
          <a:solidFill>
            <a:srgbClr val="33CCFF"/>
          </a:solidFill>
          <a:latin typeface="Arial" pitchFamily="-65" charset="0"/>
        </a:defRPr>
      </a:lvl7pPr>
      <a:lvl8pPr marL="1371600" algn="ctr" rtl="0" fontAlgn="base">
        <a:spcBef>
          <a:spcPct val="0"/>
        </a:spcBef>
        <a:spcAft>
          <a:spcPct val="0"/>
        </a:spcAft>
        <a:defRPr sz="4400" b="1">
          <a:solidFill>
            <a:srgbClr val="33CCFF"/>
          </a:solidFill>
          <a:latin typeface="Arial" pitchFamily="-65" charset="0"/>
        </a:defRPr>
      </a:lvl8pPr>
      <a:lvl9pPr marL="1828800" algn="ctr" rtl="0" fontAlgn="base">
        <a:spcBef>
          <a:spcPct val="0"/>
        </a:spcBef>
        <a:spcAft>
          <a:spcPct val="0"/>
        </a:spcAft>
        <a:defRPr sz="4400" b="1">
          <a:solidFill>
            <a:srgbClr val="33CCFF"/>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Microsoft_Office_Excel_97-2003_Worksheet5.xls"/><Relationship Id="rId3" Type="http://schemas.openxmlformats.org/officeDocument/2006/relationships/notesSlide" Target="../notesSlides/notesSlide15.xml"/><Relationship Id="rId7"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Office_Excel_97-2003_Worksheet3.xls"/><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8" Type="http://schemas.openxmlformats.org/officeDocument/2006/relationships/oleObject" Target="../embeddings/Microsoft_Office_Excel_97-2003_Worksheet10.xls"/><Relationship Id="rId3" Type="http://schemas.openxmlformats.org/officeDocument/2006/relationships/notesSlide" Target="../notesSlides/notesSlide16.xml"/><Relationship Id="rId7" Type="http://schemas.openxmlformats.org/officeDocument/2006/relationships/oleObject" Target="../embeddings/Microsoft_Office_Excel_97-2003_Worksheet9.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Office_Excel_97-2003_Worksheet8.xls"/><Relationship Id="rId5" Type="http://schemas.openxmlformats.org/officeDocument/2006/relationships/oleObject" Target="../embeddings/Microsoft_Office_Excel_97-2003_Worksheet7.xls"/><Relationship Id="rId4" Type="http://schemas.openxmlformats.org/officeDocument/2006/relationships/oleObject" Target="../embeddings/Microsoft_Office_Excel_97-2003_Worksheet6.xls"/><Relationship Id="rId9" Type="http://schemas.openxmlformats.org/officeDocument/2006/relationships/oleObject" Target="../embeddings/Microsoft_Office_Excel_97-2003_Worksheet11.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12.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oleObject" Target="../embeddings/Microsoft_Office_Excel_97-2003_Worksheet14.xls"/><Relationship Id="rId4" Type="http://schemas.openxmlformats.org/officeDocument/2006/relationships/oleObject" Target="../embeddings/Microsoft_Office_Excel_97-2003_Worksheet13.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comments" Target="../comments/comment1.xml"/><Relationship Id="rId4" Type="http://schemas.openxmlformats.org/officeDocument/2006/relationships/oleObject" Target="../embeddings/Microsoft_Office_Excel_97-2003_Worksheet15.xls"/></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52400" y="1730375"/>
            <a:ext cx="8763000" cy="1851025"/>
          </a:xfrm>
        </p:spPr>
        <p:txBody>
          <a:bodyPr/>
          <a:lstStyle/>
          <a:p>
            <a:pPr eaLnBrk="1" hangingPunct="1"/>
            <a:r>
              <a:rPr lang="en-US" smtClean="0">
                <a:solidFill>
                  <a:schemeClr val="bg1"/>
                </a:solidFill>
                <a:ea typeface="ＭＳ Ｐゴシック" charset="-128"/>
              </a:rPr>
              <a:t>The Impacts of Microfinance</a:t>
            </a:r>
            <a:r>
              <a:rPr lang="en-US" b="0" smtClean="0">
                <a:solidFill>
                  <a:schemeClr val="bg1"/>
                </a:solidFill>
                <a:ea typeface="ＭＳ Ｐゴシック" charset="-128"/>
              </a:rPr>
              <a:t>:</a:t>
            </a:r>
            <a:r>
              <a:rPr lang="en-US" smtClean="0">
                <a:ea typeface="ＭＳ Ｐゴシック" charset="-128"/>
              </a:rPr>
              <a:t> </a:t>
            </a:r>
            <a:r>
              <a:rPr lang="en-US" sz="4000" smtClean="0">
                <a:ea typeface="ＭＳ Ｐゴシック" charset="-128"/>
              </a:rPr>
              <a:t/>
            </a:r>
            <a:br>
              <a:rPr lang="en-US" sz="4000" smtClean="0">
                <a:ea typeface="ＭＳ Ｐゴシック" charset="-128"/>
              </a:rPr>
            </a:br>
            <a:r>
              <a:rPr lang="en-US" sz="3600" b="0" smtClean="0">
                <a:ea typeface="ＭＳ Ｐゴシック" charset="-128"/>
              </a:rPr>
              <a:t>A Randomized Evaluation of </a:t>
            </a:r>
            <a:br>
              <a:rPr lang="en-US" sz="3600" b="0" smtClean="0">
                <a:ea typeface="ＭＳ Ｐゴシック" charset="-128"/>
              </a:rPr>
            </a:br>
            <a:r>
              <a:rPr lang="en-US" sz="3600" b="0" smtClean="0">
                <a:ea typeface="ＭＳ Ｐゴシック" charset="-128"/>
              </a:rPr>
              <a:t>Spandana’s program in Hyderabad</a:t>
            </a:r>
          </a:p>
        </p:txBody>
      </p:sp>
      <p:sp>
        <p:nvSpPr>
          <p:cNvPr id="16387" name="Rectangle 3"/>
          <p:cNvSpPr>
            <a:spLocks noGrp="1" noChangeArrowheads="1"/>
          </p:cNvSpPr>
          <p:nvPr>
            <p:ph type="subTitle" idx="1"/>
          </p:nvPr>
        </p:nvSpPr>
        <p:spPr>
          <a:xfrm>
            <a:off x="1371600" y="4114800"/>
            <a:ext cx="6400800" cy="2286000"/>
          </a:xfrm>
        </p:spPr>
        <p:txBody>
          <a:bodyPr/>
          <a:lstStyle/>
          <a:p>
            <a:pPr eaLnBrk="1" hangingPunct="1">
              <a:lnSpc>
                <a:spcPct val="80000"/>
              </a:lnSpc>
            </a:pPr>
            <a:r>
              <a:rPr lang="en-US" sz="2000" smtClean="0">
                <a:ea typeface="ＭＳ Ｐゴシック" charset="-128"/>
              </a:rPr>
              <a:t>June 8, 2009</a:t>
            </a:r>
          </a:p>
          <a:p>
            <a:pPr eaLnBrk="1" hangingPunct="1">
              <a:lnSpc>
                <a:spcPct val="80000"/>
              </a:lnSpc>
            </a:pPr>
            <a:endParaRPr lang="en-US" sz="2000" smtClean="0">
              <a:ea typeface="ＭＳ Ｐゴシック" charset="-128"/>
            </a:endParaRPr>
          </a:p>
          <a:p>
            <a:pPr eaLnBrk="1" hangingPunct="1">
              <a:lnSpc>
                <a:spcPct val="80000"/>
              </a:lnSpc>
            </a:pPr>
            <a:r>
              <a:rPr lang="en-US" sz="2000" smtClean="0">
                <a:ea typeface="ＭＳ Ｐゴシック" charset="-128"/>
              </a:rPr>
              <a:t>Abhijit Banerjee</a:t>
            </a:r>
          </a:p>
          <a:p>
            <a:pPr eaLnBrk="1" hangingPunct="1">
              <a:lnSpc>
                <a:spcPct val="80000"/>
              </a:lnSpc>
            </a:pPr>
            <a:r>
              <a:rPr lang="en-US" sz="2000" smtClean="0">
                <a:ea typeface="ＭＳ Ｐゴシック" charset="-128"/>
              </a:rPr>
              <a:t>Esther Duflo </a:t>
            </a:r>
          </a:p>
          <a:p>
            <a:pPr eaLnBrk="1" hangingPunct="1">
              <a:lnSpc>
                <a:spcPct val="80000"/>
              </a:lnSpc>
            </a:pPr>
            <a:r>
              <a:rPr lang="en-US" sz="2000" smtClean="0">
                <a:ea typeface="ＭＳ Ｐゴシック" charset="-128"/>
              </a:rPr>
              <a:t>Rachel Glennerster</a:t>
            </a:r>
          </a:p>
          <a:p>
            <a:pPr eaLnBrk="1" hangingPunct="1">
              <a:lnSpc>
                <a:spcPct val="80000"/>
              </a:lnSpc>
            </a:pPr>
            <a:r>
              <a:rPr lang="en-US" sz="2000" smtClean="0">
                <a:ea typeface="ＭＳ Ｐゴシック" charset="-128"/>
              </a:rPr>
              <a:t>Cynthia Kinnan</a:t>
            </a:r>
          </a:p>
        </p:txBody>
      </p:sp>
      <p:pic>
        <p:nvPicPr>
          <p:cNvPr id="16388" name="Picture 4"/>
          <p:cNvPicPr>
            <a:picLocks noChangeAspect="1" noChangeArrowheads="1"/>
          </p:cNvPicPr>
          <p:nvPr/>
        </p:nvPicPr>
        <p:blipFill>
          <a:blip r:embed="rId3"/>
          <a:srcRect/>
          <a:stretch>
            <a:fillRect/>
          </a:stretch>
        </p:blipFill>
        <p:spPr bwMode="auto">
          <a:xfrm>
            <a:off x="7086600" y="6324600"/>
            <a:ext cx="1981200" cy="442913"/>
          </a:xfrm>
          <a:prstGeom prst="rect">
            <a:avLst/>
          </a:prstGeom>
          <a:noFill/>
          <a:ln w="9525">
            <a:noFill/>
            <a:miter lim="800000"/>
            <a:headEnd/>
            <a:tailEnd/>
          </a:ln>
        </p:spPr>
      </p:pic>
      <p:pic>
        <p:nvPicPr>
          <p:cNvPr id="16389" name="Picture 7"/>
          <p:cNvPicPr>
            <a:picLocks noChangeAspect="1" noChangeArrowheads="1"/>
          </p:cNvPicPr>
          <p:nvPr/>
        </p:nvPicPr>
        <p:blipFill>
          <a:blip r:embed="rId4"/>
          <a:srcRect/>
          <a:stretch>
            <a:fillRect/>
          </a:stretch>
        </p:blipFill>
        <p:spPr bwMode="auto">
          <a:xfrm>
            <a:off x="209550" y="6324600"/>
            <a:ext cx="704850" cy="38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ea typeface="ＭＳ Ｐゴシック" charset="-128"/>
              </a:rPr>
              <a:t>Endline sample</a:t>
            </a:r>
          </a:p>
        </p:txBody>
      </p:sp>
      <p:sp>
        <p:nvSpPr>
          <p:cNvPr id="30723" name="Rectangle 3"/>
          <p:cNvSpPr>
            <a:spLocks noGrp="1" noChangeArrowheads="1"/>
          </p:cNvSpPr>
          <p:nvPr>
            <p:ph type="body" idx="1"/>
          </p:nvPr>
        </p:nvSpPr>
        <p:spPr>
          <a:xfrm>
            <a:off x="457200" y="1600200"/>
            <a:ext cx="8534400" cy="5257800"/>
          </a:xfrm>
        </p:spPr>
        <p:txBody>
          <a:bodyPr/>
          <a:lstStyle/>
          <a:p>
            <a:pPr eaLnBrk="1" hangingPunct="1">
              <a:lnSpc>
                <a:spcPct val="80000"/>
              </a:lnSpc>
            </a:pPr>
            <a:r>
              <a:rPr lang="en-US" sz="2800" smtClean="0">
                <a:ea typeface="ＭＳ Ｐゴシック" charset="-128"/>
              </a:rPr>
              <a:t>104 slums: 52 treatment, 52 control</a:t>
            </a:r>
            <a:br>
              <a:rPr lang="en-US" sz="2800" smtClean="0">
                <a:ea typeface="ＭＳ Ｐゴシック" charset="-128"/>
              </a:rPr>
            </a:br>
            <a:endParaRPr lang="en-US" sz="2800" smtClean="0">
              <a:ea typeface="ＭＳ Ｐゴシック" charset="-128"/>
            </a:endParaRPr>
          </a:p>
          <a:p>
            <a:pPr eaLnBrk="1" hangingPunct="1">
              <a:lnSpc>
                <a:spcPct val="80000"/>
              </a:lnSpc>
            </a:pPr>
            <a:r>
              <a:rPr lang="en-US" sz="2800" smtClean="0">
                <a:ea typeface="ＭＳ Ｐゴシック" charset="-128"/>
              </a:rPr>
              <a:t>~7,200 households total</a:t>
            </a:r>
            <a:br>
              <a:rPr lang="en-US" sz="2800" smtClean="0">
                <a:ea typeface="ＭＳ Ｐゴシック" charset="-128"/>
              </a:rPr>
            </a:br>
            <a:endParaRPr lang="en-US" sz="2800" smtClean="0">
              <a:ea typeface="ＭＳ Ｐゴシック" charset="-128"/>
            </a:endParaRPr>
          </a:p>
          <a:p>
            <a:pPr eaLnBrk="1" hangingPunct="1">
              <a:lnSpc>
                <a:spcPct val="80000"/>
              </a:lnSpc>
            </a:pPr>
            <a:r>
              <a:rPr lang="en-US" sz="2800" smtClean="0">
                <a:ea typeface="ＭＳ Ｐゴシック" charset="-128"/>
              </a:rPr>
              <a:t>Households with the following characteristics were surveyed (more likely to become microfinance clients):</a:t>
            </a:r>
          </a:p>
          <a:p>
            <a:pPr lvl="1" eaLnBrk="1" hangingPunct="1">
              <a:lnSpc>
                <a:spcPct val="80000"/>
              </a:lnSpc>
            </a:pPr>
            <a:r>
              <a:rPr lang="en-US" sz="2400" smtClean="0">
                <a:ea typeface="ＭＳ Ｐゴシック" charset="-128"/>
              </a:rPr>
              <a:t>At least one woman aged 18-55</a:t>
            </a:r>
          </a:p>
          <a:p>
            <a:pPr lvl="1" eaLnBrk="1" hangingPunct="1">
              <a:lnSpc>
                <a:spcPct val="80000"/>
              </a:lnSpc>
            </a:pPr>
            <a:r>
              <a:rPr lang="en-US" sz="2400" smtClean="0">
                <a:ea typeface="ＭＳ Ｐゴシック" charset="-128"/>
              </a:rPr>
              <a:t>Household has lived in the slum at least 3 years</a:t>
            </a:r>
          </a:p>
          <a:p>
            <a:pPr lvl="1" eaLnBrk="1" hangingPunct="1">
              <a:lnSpc>
                <a:spcPct val="80000"/>
              </a:lnSpc>
            </a:pPr>
            <a:r>
              <a:rPr lang="en-US" sz="2400" smtClean="0">
                <a:ea typeface="ＭＳ Ｐゴシック" charset="-128"/>
              </a:rPr>
              <a:t>Not rated as someone Spandana wouldn’t lend to</a:t>
            </a:r>
            <a:br>
              <a:rPr lang="en-US" sz="2400" smtClean="0">
                <a:ea typeface="ＭＳ Ｐゴシック" charset="-128"/>
              </a:rPr>
            </a:br>
            <a:endParaRPr lang="en-US" sz="2400" smtClean="0">
              <a:ea typeface="ＭＳ Ｐゴシック" charset="-128"/>
            </a:endParaRPr>
          </a:p>
          <a:p>
            <a:pPr eaLnBrk="1" hangingPunct="1">
              <a:lnSpc>
                <a:spcPct val="80000"/>
              </a:lnSpc>
            </a:pPr>
            <a:r>
              <a:rPr lang="en-US" sz="2800" smtClean="0">
                <a:ea typeface="ＭＳ Ｐゴシック" charset="-128"/>
              </a:rPr>
              <a:t>Measures impact for households with these characteristics</a:t>
            </a:r>
          </a:p>
          <a:p>
            <a:pPr lvl="1" eaLnBrk="1" hangingPunct="1">
              <a:lnSpc>
                <a:spcPct val="80000"/>
              </a:lnSpc>
            </a:pPr>
            <a:r>
              <a:rPr lang="en-US" sz="2400" smtClean="0">
                <a:ea typeface="ＭＳ Ｐゴシック" charset="-128"/>
              </a:rPr>
              <a:t>results for other types of households could be different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ea typeface="ＭＳ Ｐゴシック" charset="-128"/>
              </a:rPr>
              <a:t>Outcomes</a:t>
            </a:r>
          </a:p>
        </p:txBody>
      </p:sp>
      <p:sp>
        <p:nvSpPr>
          <p:cNvPr id="32771" name="Rectangle 3"/>
          <p:cNvSpPr>
            <a:spLocks noGrp="1" noChangeArrowheads="1"/>
          </p:cNvSpPr>
          <p:nvPr>
            <p:ph type="body" idx="1"/>
          </p:nvPr>
        </p:nvSpPr>
        <p:spPr/>
        <p:txBody>
          <a:bodyPr/>
          <a:lstStyle/>
          <a:p>
            <a:pPr eaLnBrk="1" hangingPunct="1">
              <a:lnSpc>
                <a:spcPct val="90000"/>
              </a:lnSpc>
            </a:pPr>
            <a:r>
              <a:rPr lang="en-US" smtClean="0">
                <a:ea typeface="ＭＳ Ｐゴシック" charset="-128"/>
              </a:rPr>
              <a:t>Baseline and endline surveys:</a:t>
            </a:r>
          </a:p>
          <a:p>
            <a:pPr lvl="1" eaLnBrk="1" hangingPunct="1">
              <a:lnSpc>
                <a:spcPct val="90000"/>
              </a:lnSpc>
            </a:pPr>
            <a:r>
              <a:rPr lang="en-US" smtClean="0">
                <a:ea typeface="ＭＳ Ｐゴシック" charset="-128"/>
              </a:rPr>
              <a:t>Household debt</a:t>
            </a:r>
          </a:p>
          <a:p>
            <a:pPr lvl="1" eaLnBrk="1" hangingPunct="1">
              <a:lnSpc>
                <a:spcPct val="90000"/>
              </a:lnSpc>
            </a:pPr>
            <a:r>
              <a:rPr lang="en-US" smtClean="0">
                <a:ea typeface="ＭＳ Ｐゴシック" charset="-128"/>
              </a:rPr>
              <a:t>Consumption</a:t>
            </a:r>
          </a:p>
          <a:p>
            <a:pPr lvl="1" eaLnBrk="1" hangingPunct="1">
              <a:lnSpc>
                <a:spcPct val="90000"/>
              </a:lnSpc>
            </a:pPr>
            <a:r>
              <a:rPr lang="en-US" smtClean="0">
                <a:ea typeface="ＭＳ Ｐゴシック" charset="-128"/>
              </a:rPr>
              <a:t>Durable purchases</a:t>
            </a:r>
          </a:p>
          <a:p>
            <a:pPr lvl="2" eaLnBrk="1" hangingPunct="1">
              <a:lnSpc>
                <a:spcPct val="90000"/>
              </a:lnSpc>
            </a:pPr>
            <a:r>
              <a:rPr lang="en-US" smtClean="0">
                <a:ea typeface="ＭＳ Ｐゴシック" charset="-128"/>
              </a:rPr>
              <a:t>businesses</a:t>
            </a:r>
          </a:p>
          <a:p>
            <a:pPr lvl="2" eaLnBrk="1" hangingPunct="1">
              <a:lnSpc>
                <a:spcPct val="90000"/>
              </a:lnSpc>
            </a:pPr>
            <a:r>
              <a:rPr lang="en-US" smtClean="0">
                <a:ea typeface="ＭＳ Ｐゴシック" charset="-128"/>
              </a:rPr>
              <a:t>household</a:t>
            </a:r>
          </a:p>
          <a:p>
            <a:pPr lvl="1" eaLnBrk="1" hangingPunct="1">
              <a:lnSpc>
                <a:spcPct val="90000"/>
              </a:lnSpc>
            </a:pPr>
            <a:r>
              <a:rPr lang="en-US" smtClean="0">
                <a:ea typeface="ＭＳ Ｐゴシック" charset="-128"/>
              </a:rPr>
              <a:t>Business activities and profits</a:t>
            </a:r>
          </a:p>
          <a:p>
            <a:pPr lvl="1" eaLnBrk="1" hangingPunct="1">
              <a:lnSpc>
                <a:spcPct val="90000"/>
              </a:lnSpc>
            </a:pPr>
            <a:r>
              <a:rPr lang="en-US" smtClean="0">
                <a:ea typeface="ＭＳ Ｐゴシック" charset="-128"/>
              </a:rPr>
              <a:t>Decision-making (“empowerment”)</a:t>
            </a:r>
          </a:p>
          <a:p>
            <a:pPr lvl="1" eaLnBrk="1" hangingPunct="1">
              <a:lnSpc>
                <a:spcPct val="90000"/>
              </a:lnSpc>
            </a:pPr>
            <a:r>
              <a:rPr lang="en-US" smtClean="0">
                <a:ea typeface="ＭＳ Ｐゴシック" charset="-128"/>
              </a:rPr>
              <a:t>Education, health, etc.</a:t>
            </a:r>
          </a:p>
          <a:p>
            <a:pPr lvl="1" eaLnBrk="1" hangingPunct="1">
              <a:lnSpc>
                <a:spcPct val="90000"/>
              </a:lnSpc>
              <a:buFontTx/>
              <a:buNone/>
            </a:pPr>
            <a:endParaRPr lang="en-US" smtClean="0">
              <a:ea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ea typeface="ＭＳ Ｐゴシック" charset="-128"/>
              </a:rPr>
              <a:t>Households at baseline</a:t>
            </a:r>
          </a:p>
        </p:txBody>
      </p:sp>
      <p:sp>
        <p:nvSpPr>
          <p:cNvPr id="34819" name="Rectangle 3"/>
          <p:cNvSpPr>
            <a:spLocks noGrp="1" noChangeArrowheads="1"/>
          </p:cNvSpPr>
          <p:nvPr>
            <p:ph type="body" idx="1"/>
          </p:nvPr>
        </p:nvSpPr>
        <p:spPr>
          <a:xfrm>
            <a:off x="457200" y="1600200"/>
            <a:ext cx="8229600" cy="5029200"/>
          </a:xfrm>
        </p:spPr>
        <p:txBody>
          <a:bodyPr/>
          <a:lstStyle/>
          <a:p>
            <a:pPr eaLnBrk="1" hangingPunct="1">
              <a:lnSpc>
                <a:spcPct val="80000"/>
              </a:lnSpc>
            </a:pPr>
            <a:r>
              <a:rPr lang="en-US" sz="2800" smtClean="0">
                <a:ea typeface="ＭＳ Ｐゴシック" charset="-128"/>
              </a:rPr>
              <a:t>Family of 5</a:t>
            </a:r>
            <a:br>
              <a:rPr lang="en-US" sz="2800" smtClean="0">
                <a:ea typeface="ＭＳ Ｐゴシック" charset="-128"/>
              </a:rPr>
            </a:br>
            <a:endParaRPr lang="en-US" sz="2800" smtClean="0">
              <a:ea typeface="ＭＳ Ｐゴシック" charset="-128"/>
            </a:endParaRPr>
          </a:p>
          <a:p>
            <a:pPr eaLnBrk="1" hangingPunct="1">
              <a:lnSpc>
                <a:spcPct val="80000"/>
              </a:lnSpc>
            </a:pPr>
            <a:r>
              <a:rPr lang="en-US" sz="2800" smtClean="0">
                <a:ea typeface="ＭＳ Ｐゴシック" charset="-128"/>
              </a:rPr>
              <a:t>Monthly expenditure of ~Rs 5,000 (~$125)</a:t>
            </a:r>
            <a:br>
              <a:rPr lang="en-US" sz="2800" smtClean="0">
                <a:ea typeface="ＭＳ Ｐゴシック" charset="-128"/>
              </a:rPr>
            </a:br>
            <a:endParaRPr lang="en-US" sz="2800" smtClean="0">
              <a:ea typeface="ＭＳ Ｐゴシック" charset="-128"/>
            </a:endParaRPr>
          </a:p>
          <a:p>
            <a:pPr eaLnBrk="1" hangingPunct="1">
              <a:lnSpc>
                <a:spcPct val="80000"/>
              </a:lnSpc>
            </a:pPr>
            <a:r>
              <a:rPr lang="en-US" sz="2800" smtClean="0">
                <a:ea typeface="ＭＳ Ｐゴシック" charset="-128"/>
              </a:rPr>
              <a:t>98% of 7-11 year olds, 84% of 12-15 year olds in school</a:t>
            </a:r>
            <a:br>
              <a:rPr lang="en-US" sz="2800" smtClean="0">
                <a:ea typeface="ＭＳ Ｐゴシック" charset="-128"/>
              </a:rPr>
            </a:br>
            <a:endParaRPr lang="en-US" sz="2800" smtClean="0">
              <a:ea typeface="ＭＳ Ｐゴシック" charset="-128"/>
            </a:endParaRPr>
          </a:p>
          <a:p>
            <a:pPr eaLnBrk="1" hangingPunct="1">
              <a:lnSpc>
                <a:spcPct val="80000"/>
              </a:lnSpc>
            </a:pPr>
            <a:r>
              <a:rPr lang="en-US" sz="2800" smtClean="0">
                <a:ea typeface="ＭＳ Ｐゴシック" charset="-128"/>
              </a:rPr>
              <a:t>Borrowing (from friends, moneylenders, etc.) is common (69% of households); average interest rate 3.85% per month </a:t>
            </a:r>
            <a:br>
              <a:rPr lang="en-US" sz="2800" smtClean="0">
                <a:ea typeface="ＭＳ Ｐゴシック" charset="-128"/>
              </a:rPr>
            </a:br>
            <a:endParaRPr lang="en-US" sz="2800" smtClean="0">
              <a:ea typeface="ＭＳ Ｐゴシック" charset="-128"/>
            </a:endParaRPr>
          </a:p>
          <a:p>
            <a:pPr eaLnBrk="1" hangingPunct="1">
              <a:lnSpc>
                <a:spcPct val="80000"/>
              </a:lnSpc>
            </a:pPr>
            <a:r>
              <a:rPr lang="en-US" sz="2800" smtClean="0">
                <a:ea typeface="ＭＳ Ｐゴシック" charset="-128"/>
              </a:rPr>
              <a:t>Almost no MFI borrowing.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ea typeface="ＭＳ Ｐゴシック" charset="-128"/>
              </a:rPr>
              <a:t>Entrepreneurship at baseline</a:t>
            </a:r>
          </a:p>
        </p:txBody>
      </p:sp>
      <p:sp>
        <p:nvSpPr>
          <p:cNvPr id="36867" name="Rectangle 3"/>
          <p:cNvSpPr>
            <a:spLocks noGrp="1" noChangeArrowheads="1"/>
          </p:cNvSpPr>
          <p:nvPr>
            <p:ph type="body" idx="1"/>
          </p:nvPr>
        </p:nvSpPr>
        <p:spPr>
          <a:xfrm>
            <a:off x="457200" y="1600200"/>
            <a:ext cx="8229600" cy="4953000"/>
          </a:xfrm>
        </p:spPr>
        <p:txBody>
          <a:bodyPr/>
          <a:lstStyle/>
          <a:p>
            <a:pPr eaLnBrk="1" hangingPunct="1">
              <a:lnSpc>
                <a:spcPct val="80000"/>
              </a:lnSpc>
            </a:pPr>
            <a:r>
              <a:rPr lang="en-US" sz="2400" smtClean="0">
                <a:ea typeface="ＭＳ Ｐゴシック" charset="-128"/>
              </a:rPr>
              <a:t>31% of the households run at least one small business (vs. OECD average of 12%)</a:t>
            </a:r>
          </a:p>
          <a:p>
            <a:pPr lvl="1" eaLnBrk="1" hangingPunct="1">
              <a:lnSpc>
                <a:spcPct val="80000"/>
              </a:lnSpc>
            </a:pPr>
            <a:r>
              <a:rPr lang="en-US" sz="2000" smtClean="0">
                <a:ea typeface="ＭＳ Ｐゴシック" charset="-128"/>
              </a:rPr>
              <a:t>Of these, 9% of households run more than one business</a:t>
            </a:r>
            <a:br>
              <a:rPr lang="en-US" sz="2000" smtClean="0">
                <a:ea typeface="ＭＳ Ｐゴシック" charset="-128"/>
              </a:rPr>
            </a:br>
            <a:endParaRPr lang="en-US" sz="2000" smtClean="0">
              <a:ea typeface="ＭＳ Ｐゴシック" charset="-128"/>
            </a:endParaRPr>
          </a:p>
          <a:p>
            <a:pPr eaLnBrk="1" hangingPunct="1">
              <a:lnSpc>
                <a:spcPct val="80000"/>
              </a:lnSpc>
            </a:pPr>
            <a:r>
              <a:rPr lang="en-US" sz="2400" smtClean="0">
                <a:ea typeface="ＭＳ Ｐゴシック" charset="-128"/>
              </a:rPr>
              <a:t>But these businesses had few…</a:t>
            </a:r>
          </a:p>
          <a:p>
            <a:pPr lvl="1" eaLnBrk="1" hangingPunct="1">
              <a:lnSpc>
                <a:spcPct val="80000"/>
              </a:lnSpc>
            </a:pPr>
            <a:r>
              <a:rPr lang="en-US" sz="2000" smtClean="0">
                <a:ea typeface="ＭＳ Ｐゴシック" charset="-128"/>
              </a:rPr>
              <a:t>Specialized skills (mostly general stores, tailors, fruit/vegetable vendors) </a:t>
            </a:r>
          </a:p>
          <a:p>
            <a:pPr lvl="1" eaLnBrk="1" hangingPunct="1">
              <a:lnSpc>
                <a:spcPct val="80000"/>
              </a:lnSpc>
            </a:pPr>
            <a:r>
              <a:rPr lang="en-US" sz="2000" smtClean="0">
                <a:ea typeface="ＭＳ Ｐゴシック" charset="-128"/>
              </a:rPr>
              <a:t>Employees:</a:t>
            </a:r>
          </a:p>
          <a:p>
            <a:pPr lvl="2" eaLnBrk="1" hangingPunct="1">
              <a:lnSpc>
                <a:spcPct val="80000"/>
              </a:lnSpc>
            </a:pPr>
            <a:r>
              <a:rPr lang="en-US" sz="1800" smtClean="0">
                <a:ea typeface="ＭＳ Ｐゴシック" charset="-128"/>
              </a:rPr>
              <a:t>Only 10% have any employees; none has more than 3</a:t>
            </a:r>
          </a:p>
          <a:p>
            <a:pPr lvl="1" eaLnBrk="1" hangingPunct="1">
              <a:lnSpc>
                <a:spcPct val="80000"/>
              </a:lnSpc>
            </a:pPr>
            <a:r>
              <a:rPr lang="en-US" sz="2000" smtClean="0">
                <a:ea typeface="ＭＳ Ｐゴシック" charset="-128"/>
              </a:rPr>
              <a:t>Assets</a:t>
            </a:r>
          </a:p>
          <a:p>
            <a:pPr lvl="2" eaLnBrk="1" hangingPunct="1">
              <a:lnSpc>
                <a:spcPct val="80000"/>
              </a:lnSpc>
            </a:pPr>
            <a:r>
              <a:rPr lang="en-US" sz="1800" smtClean="0">
                <a:ea typeface="ＭＳ Ｐゴシック" charset="-128"/>
              </a:rPr>
              <a:t>20% use no productive assets whatsoever. </a:t>
            </a:r>
            <a:br>
              <a:rPr lang="en-US" sz="1800" smtClean="0">
                <a:ea typeface="ＭＳ Ｐゴシック" charset="-128"/>
              </a:rPr>
            </a:br>
            <a:endParaRPr lang="en-US" sz="1800" smtClean="0">
              <a:ea typeface="ＭＳ Ｐゴシック" charset="-128"/>
            </a:endParaRPr>
          </a:p>
          <a:p>
            <a:pPr eaLnBrk="1" hangingPunct="1">
              <a:lnSpc>
                <a:spcPct val="80000"/>
              </a:lnSpc>
            </a:pPr>
            <a:r>
              <a:rPr lang="en-US" sz="2400" smtClean="0">
                <a:ea typeface="ＭＳ Ｐゴシック" charset="-128"/>
              </a:rPr>
              <a:t>Scale of businesses:</a:t>
            </a:r>
          </a:p>
          <a:p>
            <a:pPr lvl="1" eaLnBrk="1" hangingPunct="1">
              <a:lnSpc>
                <a:spcPct val="80000"/>
              </a:lnSpc>
            </a:pPr>
            <a:r>
              <a:rPr lang="en-US" sz="2000" smtClean="0">
                <a:ea typeface="ＭＳ Ｐゴシック" charset="-128"/>
              </a:rPr>
              <a:t>Sales: Rs 13,000 (~$325) per month</a:t>
            </a:r>
          </a:p>
          <a:p>
            <a:pPr lvl="1" eaLnBrk="1" hangingPunct="1">
              <a:lnSpc>
                <a:spcPct val="80000"/>
              </a:lnSpc>
            </a:pPr>
            <a:r>
              <a:rPr lang="en-US" sz="2000" smtClean="0">
                <a:ea typeface="ＭＳ Ｐゴシック" charset="-128"/>
              </a:rPr>
              <a:t>Profits: Rs 3,040 (~$75) per month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a:srcRect/>
          <a:stretch>
            <a:fillRect/>
          </a:stretch>
        </p:blipFill>
        <p:spPr bwMode="auto">
          <a:xfrm>
            <a:off x="0" y="0"/>
            <a:ext cx="9296400" cy="6972300"/>
          </a:xfrm>
          <a:prstGeom prst="rect">
            <a:avLst/>
          </a:prstGeom>
          <a:noFill/>
          <a:ln w="9525">
            <a:noFill/>
            <a:miter lim="800000"/>
            <a:headEnd/>
            <a:tailEnd/>
          </a:ln>
        </p:spPr>
      </p:pic>
      <p:sp>
        <p:nvSpPr>
          <p:cNvPr id="38915" name="Rectangle 2"/>
          <p:cNvSpPr>
            <a:spLocks noGrp="1" noChangeArrowheads="1"/>
          </p:cNvSpPr>
          <p:nvPr>
            <p:ph type="title"/>
          </p:nvPr>
        </p:nvSpPr>
        <p:spPr>
          <a:xfrm>
            <a:off x="0" y="-30163"/>
            <a:ext cx="7315200" cy="715963"/>
          </a:xfrm>
          <a:solidFill>
            <a:srgbClr val="000000">
              <a:alpha val="70195"/>
            </a:srgbClr>
          </a:solidFill>
        </p:spPr>
        <p:txBody>
          <a:bodyPr/>
          <a:lstStyle/>
          <a:p>
            <a:pPr eaLnBrk="1" hangingPunct="1"/>
            <a:r>
              <a:rPr lang="en-US" sz="4000" smtClean="0">
                <a:solidFill>
                  <a:schemeClr val="bg1"/>
                </a:solidFill>
                <a:ea typeface="ＭＳ Ｐゴシック" charset="-128"/>
              </a:rPr>
              <a:t>Millions of Entrepreneurs…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5"/>
          <p:cNvSpPr>
            <a:spLocks noGrp="1" noChangeArrowheads="1"/>
          </p:cNvSpPr>
          <p:nvPr>
            <p:ph type="title"/>
          </p:nvPr>
        </p:nvSpPr>
        <p:spPr>
          <a:xfrm>
            <a:off x="0" y="274638"/>
            <a:ext cx="9144000" cy="1143000"/>
          </a:xfrm>
        </p:spPr>
        <p:txBody>
          <a:bodyPr/>
          <a:lstStyle/>
          <a:p>
            <a:pPr eaLnBrk="1" hangingPunct="1"/>
            <a:r>
              <a:rPr lang="en-US" sz="3600" smtClean="0">
                <a:ea typeface="ＭＳ Ｐゴシック" charset="-128"/>
              </a:rPr>
              <a:t>Treatment-Control Balance: </a:t>
            </a:r>
            <a:r>
              <a:rPr lang="en-US" sz="3600" smtClean="0">
                <a:solidFill>
                  <a:schemeClr val="bg1"/>
                </a:solidFill>
                <a:ea typeface="ＭＳ Ｐゴシック" charset="-128"/>
              </a:rPr>
              <a:t>Slum Level</a:t>
            </a:r>
          </a:p>
        </p:txBody>
      </p:sp>
      <p:graphicFrame>
        <p:nvGraphicFramePr>
          <p:cNvPr id="39938" name="Object 2"/>
          <p:cNvGraphicFramePr>
            <a:graphicFrameLocks/>
          </p:cNvGraphicFramePr>
          <p:nvPr/>
        </p:nvGraphicFramePr>
        <p:xfrm>
          <a:off x="152400" y="1295400"/>
          <a:ext cx="2641600" cy="2292350"/>
        </p:xfrm>
        <a:graphic>
          <a:graphicData uri="http://schemas.openxmlformats.org/presentationml/2006/ole">
            <p:oleObj spid="_x0000_s39938" name="Chart" r:id="rId4" imgW="2914809" imgH="2924069" progId="Excel.Sheet.8">
              <p:embed/>
            </p:oleObj>
          </a:graphicData>
        </a:graphic>
      </p:graphicFrame>
      <p:graphicFrame>
        <p:nvGraphicFramePr>
          <p:cNvPr id="39939" name="Object 3"/>
          <p:cNvGraphicFramePr>
            <a:graphicFrameLocks/>
          </p:cNvGraphicFramePr>
          <p:nvPr/>
        </p:nvGraphicFramePr>
        <p:xfrm>
          <a:off x="3278188" y="1295400"/>
          <a:ext cx="2641600" cy="2292350"/>
        </p:xfrm>
        <a:graphic>
          <a:graphicData uri="http://schemas.openxmlformats.org/presentationml/2006/ole">
            <p:oleObj spid="_x0000_s39939" name="Chart" r:id="rId5" imgW="2914809" imgH="2924069" progId="Excel.Sheet.8">
              <p:embed/>
            </p:oleObj>
          </a:graphicData>
        </a:graphic>
      </p:graphicFrame>
      <p:graphicFrame>
        <p:nvGraphicFramePr>
          <p:cNvPr id="39940" name="Object 4"/>
          <p:cNvGraphicFramePr>
            <a:graphicFrameLocks/>
          </p:cNvGraphicFramePr>
          <p:nvPr/>
        </p:nvGraphicFramePr>
        <p:xfrm>
          <a:off x="6326188" y="1296988"/>
          <a:ext cx="2630487" cy="2303462"/>
        </p:xfrm>
        <a:graphic>
          <a:graphicData uri="http://schemas.openxmlformats.org/presentationml/2006/ole">
            <p:oleObj spid="_x0000_s39940" name="Chart" r:id="rId6" imgW="2924069" imgH="2933700" progId="Excel.Sheet.8">
              <p:embed/>
            </p:oleObj>
          </a:graphicData>
        </a:graphic>
      </p:graphicFrame>
      <p:graphicFrame>
        <p:nvGraphicFramePr>
          <p:cNvPr id="39941" name="Object 5"/>
          <p:cNvGraphicFramePr>
            <a:graphicFrameLocks/>
          </p:cNvGraphicFramePr>
          <p:nvPr/>
        </p:nvGraphicFramePr>
        <p:xfrm>
          <a:off x="152400" y="3738563"/>
          <a:ext cx="2640013" cy="2312987"/>
        </p:xfrm>
        <a:graphic>
          <a:graphicData uri="http://schemas.openxmlformats.org/presentationml/2006/ole">
            <p:oleObj spid="_x0000_s39941" name="Chart" r:id="rId7" imgW="2933700" imgH="2943331" progId="Excel.Sheet.8">
              <p:embed/>
            </p:oleObj>
          </a:graphicData>
        </a:graphic>
      </p:graphicFrame>
      <p:graphicFrame>
        <p:nvGraphicFramePr>
          <p:cNvPr id="39942" name="Object 6"/>
          <p:cNvGraphicFramePr>
            <a:graphicFrameLocks/>
          </p:cNvGraphicFramePr>
          <p:nvPr/>
        </p:nvGraphicFramePr>
        <p:xfrm>
          <a:off x="3352800" y="3733800"/>
          <a:ext cx="2640013" cy="2312988"/>
        </p:xfrm>
        <a:graphic>
          <a:graphicData uri="http://schemas.openxmlformats.org/presentationml/2006/ole">
            <p:oleObj spid="_x0000_s39942" name="Chart" r:id="rId8" imgW="2933700" imgH="2943331" progId="Excel.Sheet.8">
              <p:embed/>
            </p:oleObj>
          </a:graphicData>
        </a:graphic>
      </p:graphicFrame>
      <p:sp>
        <p:nvSpPr>
          <p:cNvPr id="39944" name="Text Box 24"/>
          <p:cNvSpPr txBox="1">
            <a:spLocks noChangeArrowheads="1"/>
          </p:cNvSpPr>
          <p:nvPr/>
        </p:nvSpPr>
        <p:spPr bwMode="auto">
          <a:xfrm>
            <a:off x="6553200" y="4419600"/>
            <a:ext cx="2286000" cy="1314450"/>
          </a:xfrm>
          <a:prstGeom prst="rect">
            <a:avLst/>
          </a:prstGeom>
          <a:solidFill>
            <a:schemeClr val="bg1">
              <a:alpha val="20000"/>
            </a:schemeClr>
          </a:solidFill>
          <a:ln w="3175">
            <a:solidFill>
              <a:srgbClr val="C0C0C0"/>
            </a:solidFill>
            <a:miter lim="800000"/>
            <a:headEnd/>
            <a:tailEnd/>
          </a:ln>
        </p:spPr>
        <p:txBody>
          <a:bodyPr/>
          <a:lstStyle/>
          <a:p>
            <a:pPr>
              <a:spcBef>
                <a:spcPct val="50000"/>
              </a:spcBef>
            </a:pPr>
            <a:r>
              <a:rPr lang="en-US" sz="3200" b="1">
                <a:solidFill>
                  <a:srgbClr val="FF9933"/>
                </a:solidFill>
              </a:rPr>
              <a:t>treatment</a:t>
            </a:r>
          </a:p>
          <a:p>
            <a:pPr>
              <a:spcBef>
                <a:spcPct val="50000"/>
              </a:spcBef>
            </a:pPr>
            <a:r>
              <a:rPr lang="en-US" sz="3200" b="1">
                <a:solidFill>
                  <a:srgbClr val="66FFFF"/>
                </a:solidFill>
              </a:rPr>
              <a:t>control</a:t>
            </a:r>
          </a:p>
        </p:txBody>
      </p:sp>
      <p:sp>
        <p:nvSpPr>
          <p:cNvPr id="39945" name="Text Box 26"/>
          <p:cNvSpPr txBox="1">
            <a:spLocks noChangeArrowheads="1"/>
          </p:cNvSpPr>
          <p:nvPr/>
        </p:nvSpPr>
        <p:spPr bwMode="auto">
          <a:xfrm>
            <a:off x="133350" y="6338888"/>
            <a:ext cx="5353050" cy="366712"/>
          </a:xfrm>
          <a:prstGeom prst="rect">
            <a:avLst/>
          </a:prstGeom>
          <a:noFill/>
          <a:ln w="9525">
            <a:noFill/>
            <a:miter lim="800000"/>
            <a:headEnd/>
            <a:tailEnd/>
          </a:ln>
        </p:spPr>
        <p:txBody>
          <a:bodyPr wrap="none">
            <a:spAutoFit/>
          </a:bodyPr>
          <a:lstStyle/>
          <a:p>
            <a:r>
              <a:rPr lang="en-US">
                <a:solidFill>
                  <a:schemeClr val="bg1"/>
                </a:solidFill>
              </a:rPr>
              <a:t>No differences are statistically significantly different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Rectangle 2"/>
          <p:cNvSpPr>
            <a:spLocks noGrp="1" noChangeArrowheads="1"/>
          </p:cNvSpPr>
          <p:nvPr>
            <p:ph type="title"/>
          </p:nvPr>
        </p:nvSpPr>
        <p:spPr>
          <a:xfrm>
            <a:off x="0" y="274638"/>
            <a:ext cx="9144000" cy="1143000"/>
          </a:xfrm>
        </p:spPr>
        <p:txBody>
          <a:bodyPr/>
          <a:lstStyle/>
          <a:p>
            <a:pPr eaLnBrk="1" hangingPunct="1"/>
            <a:r>
              <a:rPr lang="en-US" sz="3600" smtClean="0">
                <a:ea typeface="ＭＳ Ｐゴシック" charset="-128"/>
              </a:rPr>
              <a:t>Treatment-Control Balance: </a:t>
            </a:r>
            <a:r>
              <a:rPr lang="en-US" sz="3600" smtClean="0">
                <a:solidFill>
                  <a:schemeClr val="bg1"/>
                </a:solidFill>
                <a:ea typeface="ＭＳ Ｐゴシック" charset="-128"/>
              </a:rPr>
              <a:t>Households</a:t>
            </a:r>
          </a:p>
        </p:txBody>
      </p:sp>
      <p:sp>
        <p:nvSpPr>
          <p:cNvPr id="40969" name="Text Box 9"/>
          <p:cNvSpPr txBox="1">
            <a:spLocks noChangeArrowheads="1"/>
          </p:cNvSpPr>
          <p:nvPr/>
        </p:nvSpPr>
        <p:spPr bwMode="auto">
          <a:xfrm>
            <a:off x="133350" y="6338888"/>
            <a:ext cx="5353050" cy="366712"/>
          </a:xfrm>
          <a:prstGeom prst="rect">
            <a:avLst/>
          </a:prstGeom>
          <a:noFill/>
          <a:ln w="9525">
            <a:noFill/>
            <a:miter lim="800000"/>
            <a:headEnd/>
            <a:tailEnd/>
          </a:ln>
        </p:spPr>
        <p:txBody>
          <a:bodyPr wrap="none">
            <a:spAutoFit/>
          </a:bodyPr>
          <a:lstStyle/>
          <a:p>
            <a:r>
              <a:rPr lang="en-US">
                <a:solidFill>
                  <a:schemeClr val="bg1"/>
                </a:solidFill>
              </a:rPr>
              <a:t>No differences are statistically significantly different</a:t>
            </a:r>
          </a:p>
        </p:txBody>
      </p:sp>
      <p:graphicFrame>
        <p:nvGraphicFramePr>
          <p:cNvPr id="40962" name="Object 2"/>
          <p:cNvGraphicFramePr>
            <a:graphicFrameLocks noChangeAspect="1"/>
          </p:cNvGraphicFramePr>
          <p:nvPr/>
        </p:nvGraphicFramePr>
        <p:xfrm>
          <a:off x="103188" y="1306513"/>
          <a:ext cx="2640012" cy="2236787"/>
        </p:xfrm>
        <a:graphic>
          <a:graphicData uri="http://schemas.openxmlformats.org/presentationml/2006/ole">
            <p:oleObj spid="_x0000_s40962" name="Chart" r:id="rId4" imgW="2933700" imgH="2943331" progId="Excel.Sheet.8">
              <p:embed/>
            </p:oleObj>
          </a:graphicData>
        </a:graphic>
      </p:graphicFrame>
      <p:graphicFrame>
        <p:nvGraphicFramePr>
          <p:cNvPr id="40963" name="Object 3"/>
          <p:cNvGraphicFramePr>
            <a:graphicFrameLocks noChangeAspect="1"/>
          </p:cNvGraphicFramePr>
          <p:nvPr/>
        </p:nvGraphicFramePr>
        <p:xfrm>
          <a:off x="3227388" y="1295400"/>
          <a:ext cx="2640012" cy="2236788"/>
        </p:xfrm>
        <a:graphic>
          <a:graphicData uri="http://schemas.openxmlformats.org/presentationml/2006/ole">
            <p:oleObj spid="_x0000_s40963" name="Chart" r:id="rId5" imgW="2933700" imgH="2943331" progId="Excel.Sheet.8">
              <p:embed/>
            </p:oleObj>
          </a:graphicData>
        </a:graphic>
      </p:graphicFrame>
      <p:graphicFrame>
        <p:nvGraphicFramePr>
          <p:cNvPr id="40964" name="Object 4"/>
          <p:cNvGraphicFramePr>
            <a:graphicFrameLocks noChangeAspect="1"/>
          </p:cNvGraphicFramePr>
          <p:nvPr/>
        </p:nvGraphicFramePr>
        <p:xfrm>
          <a:off x="6400800" y="1295400"/>
          <a:ext cx="2630488" cy="2228850"/>
        </p:xfrm>
        <a:graphic>
          <a:graphicData uri="http://schemas.openxmlformats.org/presentationml/2006/ole">
            <p:oleObj spid="_x0000_s40964" name="Chart" r:id="rId6" imgW="2924069" imgH="2933700" progId="Excel.Sheet.8">
              <p:embed/>
            </p:oleObj>
          </a:graphicData>
        </a:graphic>
      </p:graphicFrame>
      <p:graphicFrame>
        <p:nvGraphicFramePr>
          <p:cNvPr id="40965" name="Object 5"/>
          <p:cNvGraphicFramePr>
            <a:graphicFrameLocks noChangeAspect="1"/>
          </p:cNvGraphicFramePr>
          <p:nvPr/>
        </p:nvGraphicFramePr>
        <p:xfrm>
          <a:off x="103188" y="3733800"/>
          <a:ext cx="2640012" cy="2236788"/>
        </p:xfrm>
        <a:graphic>
          <a:graphicData uri="http://schemas.openxmlformats.org/presentationml/2006/ole">
            <p:oleObj spid="_x0000_s40965" name="Chart" r:id="rId7" imgW="2933700" imgH="2943331" progId="Excel.Sheet.8">
              <p:embed/>
            </p:oleObj>
          </a:graphicData>
        </a:graphic>
      </p:graphicFrame>
      <p:graphicFrame>
        <p:nvGraphicFramePr>
          <p:cNvPr id="40966" name="Object 6"/>
          <p:cNvGraphicFramePr>
            <a:graphicFrameLocks noChangeAspect="1"/>
          </p:cNvGraphicFramePr>
          <p:nvPr/>
        </p:nvGraphicFramePr>
        <p:xfrm>
          <a:off x="3219450" y="3743325"/>
          <a:ext cx="2647950" cy="2244725"/>
        </p:xfrm>
        <a:graphic>
          <a:graphicData uri="http://schemas.openxmlformats.org/presentationml/2006/ole">
            <p:oleObj spid="_x0000_s40966" name="Chart" r:id="rId8" imgW="2943331" imgH="2952591" progId="Excel.Sheet.8">
              <p:embed/>
            </p:oleObj>
          </a:graphicData>
        </a:graphic>
      </p:graphicFrame>
      <p:graphicFrame>
        <p:nvGraphicFramePr>
          <p:cNvPr id="40967" name="Object 7"/>
          <p:cNvGraphicFramePr>
            <a:graphicFrameLocks noChangeAspect="1"/>
          </p:cNvGraphicFramePr>
          <p:nvPr/>
        </p:nvGraphicFramePr>
        <p:xfrm>
          <a:off x="6400800" y="3733800"/>
          <a:ext cx="2614613" cy="2271713"/>
        </p:xfrm>
        <a:graphic>
          <a:graphicData uri="http://schemas.openxmlformats.org/presentationml/2006/ole">
            <p:oleObj spid="_x0000_s40967" name="Chart" r:id="rId9" imgW="2905178" imgH="2981484" progId="Excel.Sheet.8">
              <p:embed/>
            </p:oleObj>
          </a:graphicData>
        </a:graphic>
      </p:graphicFrame>
      <p:sp>
        <p:nvSpPr>
          <p:cNvPr id="40970" name="Text Box 22"/>
          <p:cNvSpPr txBox="1">
            <a:spLocks noChangeArrowheads="1"/>
          </p:cNvSpPr>
          <p:nvPr/>
        </p:nvSpPr>
        <p:spPr bwMode="auto">
          <a:xfrm>
            <a:off x="6096000" y="6324600"/>
            <a:ext cx="2514600" cy="365125"/>
          </a:xfrm>
          <a:prstGeom prst="rect">
            <a:avLst/>
          </a:prstGeom>
          <a:solidFill>
            <a:schemeClr val="bg1">
              <a:alpha val="20000"/>
            </a:schemeClr>
          </a:solidFill>
          <a:ln w="3175">
            <a:solidFill>
              <a:srgbClr val="C0C0C0"/>
            </a:solidFill>
            <a:miter lim="800000"/>
            <a:headEnd/>
            <a:tailEnd/>
          </a:ln>
        </p:spPr>
        <p:txBody>
          <a:bodyPr/>
          <a:lstStyle/>
          <a:p>
            <a:pPr>
              <a:spcBef>
                <a:spcPct val="50000"/>
              </a:spcBef>
            </a:pPr>
            <a:r>
              <a:rPr lang="en-US" b="1">
                <a:solidFill>
                  <a:srgbClr val="FF9933"/>
                </a:solidFill>
              </a:rPr>
              <a:t>treatment    </a:t>
            </a:r>
            <a:r>
              <a:rPr lang="en-US" b="1">
                <a:solidFill>
                  <a:srgbClr val="66FFFF"/>
                </a:solidFill>
              </a:rPr>
              <a:t>control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Grp="1" noChangeArrowheads="1"/>
          </p:cNvSpPr>
          <p:nvPr>
            <p:ph type="title"/>
          </p:nvPr>
        </p:nvSpPr>
        <p:spPr/>
        <p:txBody>
          <a:bodyPr/>
          <a:lstStyle/>
          <a:p>
            <a:pPr eaLnBrk="1" hangingPunct="1"/>
            <a:r>
              <a:rPr lang="en-US" smtClean="0">
                <a:ea typeface="ＭＳ Ｐゴシック" charset="-128"/>
              </a:rPr>
              <a:t>Why do you want a loan?</a:t>
            </a:r>
          </a:p>
        </p:txBody>
      </p:sp>
      <p:graphicFrame>
        <p:nvGraphicFramePr>
          <p:cNvPr id="41986" name="Object 2"/>
          <p:cNvGraphicFramePr>
            <a:graphicFrameLocks noChangeAspect="1"/>
          </p:cNvGraphicFramePr>
          <p:nvPr>
            <p:ph idx="1"/>
          </p:nvPr>
        </p:nvGraphicFramePr>
        <p:xfrm>
          <a:off x="76200" y="1820863"/>
          <a:ext cx="8915400" cy="4732337"/>
        </p:xfrm>
        <a:graphic>
          <a:graphicData uri="http://schemas.openxmlformats.org/presentationml/2006/ole">
            <p:oleObj spid="_x0000_s41986" name="Chart" r:id="rId4" imgW="6495997" imgH="3448209"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lstStyle/>
          <a:p>
            <a:pPr eaLnBrk="1" hangingPunct="1"/>
            <a:r>
              <a:rPr lang="en-US" smtClean="0">
                <a:ea typeface="ＭＳ Ｐゴシック" charset="-128"/>
              </a:rPr>
              <a:t>(Control) households at endline</a:t>
            </a:r>
          </a:p>
        </p:txBody>
      </p:sp>
      <p:sp>
        <p:nvSpPr>
          <p:cNvPr id="43011" name="Rectangle 3"/>
          <p:cNvSpPr>
            <a:spLocks noGrp="1" noChangeArrowheads="1"/>
          </p:cNvSpPr>
          <p:nvPr>
            <p:ph type="body" idx="1"/>
          </p:nvPr>
        </p:nvSpPr>
        <p:spPr/>
        <p:txBody>
          <a:bodyPr/>
          <a:lstStyle/>
          <a:p>
            <a:pPr eaLnBrk="1" hangingPunct="1">
              <a:lnSpc>
                <a:spcPct val="80000"/>
              </a:lnSpc>
            </a:pPr>
            <a:r>
              <a:rPr lang="en-US" sz="2800" smtClean="0">
                <a:ea typeface="ＭＳ Ｐゴシック" charset="-128"/>
              </a:rPr>
              <a:t>The average household is a family of 6 (4.7 adu)</a:t>
            </a:r>
            <a:br>
              <a:rPr lang="en-US" sz="2800" smtClean="0">
                <a:ea typeface="ＭＳ Ｐゴシック" charset="-128"/>
              </a:rPr>
            </a:br>
            <a:endParaRPr lang="en-US" sz="2800" smtClean="0">
              <a:ea typeface="ＭＳ Ｐゴシック" charset="-128"/>
            </a:endParaRPr>
          </a:p>
          <a:p>
            <a:pPr eaLnBrk="1" hangingPunct="1">
              <a:lnSpc>
                <a:spcPct val="80000"/>
              </a:lnSpc>
            </a:pPr>
            <a:r>
              <a:rPr lang="en-US" sz="2800" smtClean="0">
                <a:ea typeface="ＭＳ Ｐゴシック" charset="-128"/>
              </a:rPr>
              <a:t>Monthly expenditure of Rs 6,375 (~$160)</a:t>
            </a:r>
            <a:br>
              <a:rPr lang="en-US" sz="2800" smtClean="0">
                <a:ea typeface="ＭＳ Ｐゴシック" charset="-128"/>
              </a:rPr>
            </a:br>
            <a:endParaRPr lang="en-US" sz="2800" smtClean="0">
              <a:ea typeface="ＭＳ Ｐゴシック" charset="-128"/>
            </a:endParaRPr>
          </a:p>
          <a:p>
            <a:pPr eaLnBrk="1" hangingPunct="1">
              <a:lnSpc>
                <a:spcPct val="80000"/>
              </a:lnSpc>
            </a:pPr>
            <a:r>
              <a:rPr lang="en-US" sz="2800" smtClean="0">
                <a:ea typeface="ＭＳ Ｐゴシック" charset="-128"/>
              </a:rPr>
              <a:t>96% of the 7-11 year olds, and 85% of the 12-15 year olds in school</a:t>
            </a:r>
            <a:br>
              <a:rPr lang="en-US" sz="2800" smtClean="0">
                <a:ea typeface="ＭＳ Ｐゴシック" charset="-128"/>
              </a:rPr>
            </a:br>
            <a:endParaRPr lang="en-US" sz="2800" smtClean="0">
              <a:ea typeface="ＭＳ Ｐゴシック" charset="-128"/>
            </a:endParaRPr>
          </a:p>
          <a:p>
            <a:pPr eaLnBrk="1" hangingPunct="1">
              <a:lnSpc>
                <a:spcPct val="80000"/>
              </a:lnSpc>
            </a:pPr>
            <a:r>
              <a:rPr lang="en-US" sz="2800" smtClean="0">
                <a:ea typeface="ＭＳ Ｐゴシック" charset="-128"/>
              </a:rPr>
              <a:t>Borrowing is very common (89% of households)</a:t>
            </a:r>
          </a:p>
          <a:p>
            <a:pPr lvl="1" eaLnBrk="1" hangingPunct="1">
              <a:lnSpc>
                <a:spcPct val="80000"/>
              </a:lnSpc>
            </a:pPr>
            <a:r>
              <a:rPr lang="en-US" sz="2400" smtClean="0">
                <a:ea typeface="ＭＳ Ｐゴシック" charset="-128"/>
              </a:rPr>
              <a:t>average interest rate ~2% per month</a:t>
            </a:r>
            <a:br>
              <a:rPr lang="en-US" sz="2400" smtClean="0">
                <a:ea typeface="ＭＳ Ｐゴシック" charset="-128"/>
              </a:rPr>
            </a:br>
            <a:endParaRPr lang="en-US" sz="2400" smtClean="0">
              <a:ea typeface="ＭＳ Ｐゴシック" charset="-128"/>
            </a:endParaRPr>
          </a:p>
          <a:p>
            <a:pPr eaLnBrk="1" hangingPunct="1">
              <a:lnSpc>
                <a:spcPct val="80000"/>
              </a:lnSpc>
            </a:pPr>
            <a:r>
              <a:rPr lang="en-US" sz="2800" smtClean="0">
                <a:ea typeface="ＭＳ Ｐゴシック" charset="-128"/>
              </a:rPr>
              <a:t>18.7% have an MFI loan</a:t>
            </a:r>
          </a:p>
          <a:p>
            <a:pPr eaLnBrk="1" hangingPunct="1">
              <a:lnSpc>
                <a:spcPct val="80000"/>
              </a:lnSpc>
            </a:pPr>
            <a:endParaRPr lang="en-US" sz="2800" smtClean="0">
              <a:ea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ea typeface="ＭＳ Ｐゴシック" charset="-128"/>
              </a:rPr>
              <a:t>What should we expect </a:t>
            </a:r>
          </a:p>
        </p:txBody>
      </p:sp>
      <p:sp>
        <p:nvSpPr>
          <p:cNvPr id="45059" name="Rectangle 3"/>
          <p:cNvSpPr>
            <a:spLocks noGrp="1" noChangeArrowheads="1"/>
          </p:cNvSpPr>
          <p:nvPr>
            <p:ph type="body" idx="1"/>
          </p:nvPr>
        </p:nvSpPr>
        <p:spPr>
          <a:xfrm>
            <a:off x="457200" y="1600200"/>
            <a:ext cx="8229600" cy="5029200"/>
          </a:xfrm>
        </p:spPr>
        <p:txBody>
          <a:bodyPr/>
          <a:lstStyle/>
          <a:p>
            <a:pPr eaLnBrk="1" hangingPunct="1">
              <a:lnSpc>
                <a:spcPct val="90000"/>
              </a:lnSpc>
            </a:pPr>
            <a:r>
              <a:rPr lang="en-US" sz="2400" smtClean="0">
                <a:ea typeface="ＭＳ Ｐゴシック" charset="-128"/>
              </a:rPr>
              <a:t>Assume: </a:t>
            </a:r>
          </a:p>
          <a:p>
            <a:pPr lvl="1" eaLnBrk="1" hangingPunct="1">
              <a:lnSpc>
                <a:spcPct val="90000"/>
              </a:lnSpc>
            </a:pPr>
            <a:r>
              <a:rPr lang="en-US" sz="2400" smtClean="0">
                <a:ea typeface="ＭＳ Ｐゴシック" charset="-128"/>
              </a:rPr>
              <a:t>fixed cost of starting a business</a:t>
            </a:r>
          </a:p>
          <a:p>
            <a:pPr lvl="1" eaLnBrk="1" hangingPunct="1">
              <a:lnSpc>
                <a:spcPct val="90000"/>
              </a:lnSpc>
            </a:pPr>
            <a:r>
              <a:rPr lang="en-US" sz="2400" smtClean="0">
                <a:ea typeface="ＭＳ Ｐゴシック" charset="-128"/>
              </a:rPr>
              <a:t>variable cost of running it</a:t>
            </a:r>
            <a:br>
              <a:rPr lang="en-US" sz="2400" smtClean="0">
                <a:ea typeface="ＭＳ Ｐゴシック" charset="-128"/>
              </a:rPr>
            </a:br>
            <a:endParaRPr lang="en-US" sz="2400" smtClean="0">
              <a:ea typeface="ＭＳ Ｐゴシック" charset="-128"/>
            </a:endParaRPr>
          </a:p>
          <a:p>
            <a:pPr eaLnBrk="1" hangingPunct="1">
              <a:lnSpc>
                <a:spcPct val="90000"/>
              </a:lnSpc>
            </a:pPr>
            <a:r>
              <a:rPr lang="en-US" sz="2400" smtClean="0">
                <a:ea typeface="ＭＳ Ｐゴシック" charset="-128"/>
              </a:rPr>
              <a:t>When credit access increases:</a:t>
            </a:r>
          </a:p>
          <a:p>
            <a:pPr lvl="1" eaLnBrk="1" hangingPunct="1">
              <a:lnSpc>
                <a:spcPct val="90000"/>
              </a:lnSpc>
            </a:pPr>
            <a:r>
              <a:rPr lang="en-US" sz="2000" smtClean="0">
                <a:ea typeface="ＭＳ Ｐゴシック" charset="-128"/>
              </a:rPr>
              <a:t>Those without an existing business decide</a:t>
            </a:r>
          </a:p>
          <a:p>
            <a:pPr lvl="2" eaLnBrk="1" hangingPunct="1">
              <a:lnSpc>
                <a:spcPct val="90000"/>
              </a:lnSpc>
            </a:pPr>
            <a:r>
              <a:rPr lang="en-US" sz="1800" smtClean="0">
                <a:ea typeface="ＭＳ Ｐゴシック" charset="-128"/>
              </a:rPr>
              <a:t>Some will start a business (richer, lower opportunity cost, those with better ideas)</a:t>
            </a:r>
          </a:p>
          <a:p>
            <a:pPr lvl="3" eaLnBrk="1" hangingPunct="1">
              <a:lnSpc>
                <a:spcPct val="90000"/>
              </a:lnSpc>
            </a:pPr>
            <a:r>
              <a:rPr lang="en-US" sz="1600" smtClean="0">
                <a:ea typeface="ＭＳ Ｐゴシック" charset="-128"/>
              </a:rPr>
              <a:t>Starting a business might involve cutting consumption</a:t>
            </a:r>
          </a:p>
          <a:p>
            <a:pPr lvl="2" eaLnBrk="1" hangingPunct="1">
              <a:lnSpc>
                <a:spcPct val="90000"/>
              </a:lnSpc>
            </a:pPr>
            <a:r>
              <a:rPr lang="en-US" sz="1800" smtClean="0">
                <a:ea typeface="ＭＳ Ｐゴシック" charset="-128"/>
              </a:rPr>
              <a:t>The rest will just finance consumption</a:t>
            </a:r>
          </a:p>
          <a:p>
            <a:pPr lvl="1" eaLnBrk="1" hangingPunct="1">
              <a:lnSpc>
                <a:spcPct val="90000"/>
              </a:lnSpc>
            </a:pPr>
            <a:r>
              <a:rPr lang="en-US" sz="2000" smtClean="0">
                <a:ea typeface="ＭＳ Ｐゴシック" charset="-128"/>
              </a:rPr>
              <a:t>Existing business owners don’t face a fixed cost: borrow to increase consumption and variable capital</a:t>
            </a:r>
            <a:endParaRPr lang="en-US" sz="2000" i="1" smtClean="0">
              <a:ea typeface="ＭＳ Ｐゴシック" charset="-128"/>
            </a:endParaRPr>
          </a:p>
          <a:p>
            <a:pPr lvl="2" eaLnBrk="1" hangingPunct="1">
              <a:lnSpc>
                <a:spcPct val="90000"/>
              </a:lnSpc>
            </a:pPr>
            <a:r>
              <a:rPr lang="en-US" sz="1800" smtClean="0">
                <a:ea typeface="ＭＳ Ｐゴシック" charset="-128"/>
              </a:rPr>
              <a:t>Their profits should go up</a:t>
            </a:r>
            <a:br>
              <a:rPr lang="en-US" sz="1800" smtClean="0">
                <a:ea typeface="ＭＳ Ｐゴシック" charset="-128"/>
              </a:rPr>
            </a:br>
            <a:endParaRPr lang="en-US" sz="1800" smtClean="0">
              <a:ea typeface="ＭＳ Ｐゴシック" charset="-128"/>
            </a:endParaRPr>
          </a:p>
          <a:p>
            <a:pPr eaLnBrk="1" hangingPunct="1">
              <a:lnSpc>
                <a:spcPct val="90000"/>
              </a:lnSpc>
            </a:pPr>
            <a:r>
              <a:rPr lang="en-US" sz="2400" smtClean="0">
                <a:ea typeface="ＭＳ Ｐゴシック" charset="-128"/>
              </a:rPr>
              <a:t>Overall consumption may go up or down</a:t>
            </a:r>
          </a:p>
          <a:p>
            <a:pPr eaLnBrk="1" hangingPunct="1">
              <a:lnSpc>
                <a:spcPct val="90000"/>
              </a:lnSpc>
            </a:pPr>
            <a:endParaRPr lang="en-US" sz="2400" smtClean="0">
              <a:ea typeface="ＭＳ Ｐゴシック" charset="-128"/>
            </a:endParaRPr>
          </a:p>
          <a:p>
            <a:pPr eaLnBrk="1" hangingPunct="1">
              <a:lnSpc>
                <a:spcPct val="90000"/>
              </a:lnSpc>
              <a:buFontTx/>
              <a:buNone/>
            </a:pPr>
            <a:endParaRPr lang="en-US" sz="2800" smtClean="0">
              <a:ea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eaLnBrk="1" hangingPunct="1"/>
            <a:r>
              <a:rPr lang="en-US" smtClean="0">
                <a:ea typeface="ＭＳ Ｐゴシック" charset="-128"/>
              </a:rPr>
              <a:t>The Question </a:t>
            </a:r>
          </a:p>
        </p:txBody>
      </p:sp>
      <p:sp>
        <p:nvSpPr>
          <p:cNvPr id="18435" name="Rectangle 3"/>
          <p:cNvSpPr>
            <a:spLocks noGrp="1" noChangeArrowheads="1"/>
          </p:cNvSpPr>
          <p:nvPr>
            <p:ph type="body" idx="1"/>
          </p:nvPr>
        </p:nvSpPr>
        <p:spPr>
          <a:xfrm>
            <a:off x="457200" y="1308100"/>
            <a:ext cx="8229600" cy="5257800"/>
          </a:xfrm>
          <a:noFill/>
        </p:spPr>
        <p:txBody>
          <a:bodyPr>
            <a:spAutoFit/>
          </a:bodyPr>
          <a:lstStyle/>
          <a:p>
            <a:pPr eaLnBrk="1" hangingPunct="1">
              <a:lnSpc>
                <a:spcPct val="90000"/>
              </a:lnSpc>
            </a:pPr>
            <a:r>
              <a:rPr lang="en-US" sz="2200" smtClean="0">
                <a:ea typeface="ＭＳ Ｐゴシック" charset="-128"/>
              </a:rPr>
              <a:t>The most visible anti-poverty innovation in past 20 years</a:t>
            </a:r>
            <a:br>
              <a:rPr lang="en-US" sz="2200" smtClean="0">
                <a:ea typeface="ＭＳ Ｐゴシック" charset="-128"/>
              </a:rPr>
            </a:br>
            <a:endParaRPr lang="en-US" sz="2200" smtClean="0">
              <a:ea typeface="ＭＳ Ｐゴシック" charset="-128"/>
            </a:endParaRPr>
          </a:p>
          <a:p>
            <a:pPr eaLnBrk="1" hangingPunct="1">
              <a:lnSpc>
                <a:spcPct val="90000"/>
              </a:lnSpc>
            </a:pPr>
            <a:r>
              <a:rPr lang="en-US" sz="2200" smtClean="0">
                <a:ea typeface="ＭＳ Ｐゴシック" charset="-128"/>
              </a:rPr>
              <a:t>“</a:t>
            </a:r>
            <a:r>
              <a:rPr lang="en-US" sz="2200" i="1" smtClean="0">
                <a:ea typeface="ＭＳ Ｐゴシック" charset="-128"/>
              </a:rPr>
              <a:t>There is mounting evidence that the availability of financial services for poor households - microfinance - can help achieve the MDGs.”</a:t>
            </a:r>
            <a:r>
              <a:rPr lang="en-US" sz="2200" smtClean="0">
                <a:ea typeface="ＭＳ Ｐゴシック" charset="-128"/>
              </a:rPr>
              <a:t> – CGAP</a:t>
            </a:r>
          </a:p>
          <a:p>
            <a:pPr eaLnBrk="1" hangingPunct="1">
              <a:lnSpc>
                <a:spcPct val="90000"/>
              </a:lnSpc>
            </a:pPr>
            <a:r>
              <a:rPr lang="en-US" sz="2200" smtClean="0">
                <a:ea typeface="ＭＳ Ｐゴシック" charset="-128"/>
              </a:rPr>
              <a:t>“Evidence for”</a:t>
            </a:r>
          </a:p>
          <a:p>
            <a:pPr lvl="1" eaLnBrk="1" hangingPunct="1">
              <a:lnSpc>
                <a:spcPct val="90000"/>
              </a:lnSpc>
            </a:pPr>
            <a:r>
              <a:rPr lang="en-US" sz="2000" smtClean="0">
                <a:ea typeface="ＭＳ Ｐゴシック" charset="-128"/>
              </a:rPr>
              <a:t>reduction in poverty &amp;hunger</a:t>
            </a:r>
          </a:p>
          <a:p>
            <a:pPr lvl="1" eaLnBrk="1" hangingPunct="1">
              <a:lnSpc>
                <a:spcPct val="90000"/>
              </a:lnSpc>
            </a:pPr>
            <a:r>
              <a:rPr lang="en-US" sz="2000" smtClean="0">
                <a:ea typeface="ＭＳ Ｐゴシック" charset="-128"/>
              </a:rPr>
              <a:t>universal primary education</a:t>
            </a:r>
          </a:p>
          <a:p>
            <a:pPr lvl="1" eaLnBrk="1" hangingPunct="1">
              <a:lnSpc>
                <a:spcPct val="90000"/>
              </a:lnSpc>
            </a:pPr>
            <a:r>
              <a:rPr lang="en-US" sz="2000" smtClean="0">
                <a:ea typeface="ＭＳ Ｐゴシック" charset="-128"/>
              </a:rPr>
              <a:t>promotion of gender equality &amp; empowerment of women</a:t>
            </a:r>
          </a:p>
          <a:p>
            <a:pPr lvl="1" eaLnBrk="1" hangingPunct="1">
              <a:lnSpc>
                <a:spcPct val="90000"/>
              </a:lnSpc>
            </a:pPr>
            <a:r>
              <a:rPr lang="en-US" sz="2000" smtClean="0">
                <a:ea typeface="ＭＳ Ｐゴシック" charset="-128"/>
              </a:rPr>
              <a:t>reduction of child mortality</a:t>
            </a:r>
          </a:p>
          <a:p>
            <a:pPr lvl="1" eaLnBrk="1" hangingPunct="1">
              <a:lnSpc>
                <a:spcPct val="90000"/>
              </a:lnSpc>
            </a:pPr>
            <a:r>
              <a:rPr lang="en-US" sz="2000" smtClean="0">
                <a:ea typeface="ＭＳ Ｐゴシック" charset="-128"/>
              </a:rPr>
              <a:t>improvement in maternal health </a:t>
            </a:r>
            <a:br>
              <a:rPr lang="en-US" sz="2000" smtClean="0">
                <a:ea typeface="ＭＳ Ｐゴシック" charset="-128"/>
              </a:rPr>
            </a:br>
            <a:endParaRPr lang="en-US" sz="2000" smtClean="0">
              <a:ea typeface="ＭＳ Ｐゴシック" charset="-128"/>
            </a:endParaRPr>
          </a:p>
          <a:p>
            <a:pPr eaLnBrk="1" hangingPunct="1">
              <a:lnSpc>
                <a:spcPct val="90000"/>
              </a:lnSpc>
            </a:pPr>
            <a:r>
              <a:rPr lang="en-US" sz="2200" smtClean="0">
                <a:ea typeface="ＭＳ Ｐゴシック" charset="-128"/>
              </a:rPr>
              <a:t>“In twenty five years of academic and consulting work in local economic development, my experience has been that the microfinance programs often spell the death of the local economy.” Microfinance critic in FT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eaLnBrk="1" hangingPunct="1"/>
            <a:r>
              <a:rPr lang="en-US" sz="6000" smtClean="0">
                <a:solidFill>
                  <a:srgbClr val="FF9933"/>
                </a:solidFill>
                <a:ea typeface="ＭＳ Ｐゴシック" charset="-128"/>
              </a:rPr>
              <a:t>2. TAKE UP?</a:t>
            </a:r>
          </a:p>
        </p:txBody>
      </p:sp>
      <p:graphicFrame>
        <p:nvGraphicFramePr>
          <p:cNvPr id="47106" name="Object 2"/>
          <p:cNvGraphicFramePr>
            <a:graphicFrameLocks noChangeAspect="1"/>
          </p:cNvGraphicFramePr>
          <p:nvPr>
            <p:ph sz="half" idx="2"/>
          </p:nvPr>
        </p:nvGraphicFramePr>
        <p:xfrm>
          <a:off x="4876800" y="2276475"/>
          <a:ext cx="4305300" cy="3584575"/>
        </p:xfrm>
        <a:graphic>
          <a:graphicData uri="http://schemas.openxmlformats.org/presentationml/2006/ole">
            <p:oleObj spid="_x0000_s47106" name="Chart" r:id="rId4" imgW="3305228" imgH="2971853" progId="Excel.Sheet.8">
              <p:embed/>
            </p:oleObj>
          </a:graphicData>
        </a:graphic>
      </p:graphicFrame>
      <p:graphicFrame>
        <p:nvGraphicFramePr>
          <p:cNvPr id="47107" name="Object 3"/>
          <p:cNvGraphicFramePr>
            <a:graphicFrameLocks noChangeAspect="1"/>
          </p:cNvGraphicFramePr>
          <p:nvPr>
            <p:ph sz="half" idx="1"/>
          </p:nvPr>
        </p:nvGraphicFramePr>
        <p:xfrm>
          <a:off x="76200" y="2286000"/>
          <a:ext cx="4278313" cy="3581400"/>
        </p:xfrm>
        <a:graphic>
          <a:graphicData uri="http://schemas.openxmlformats.org/presentationml/2006/ole">
            <p:oleObj spid="_x0000_s47107" name="Chart" r:id="rId5" imgW="3295597" imgH="2962222" progId="Excel.Shee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28600"/>
            <a:ext cx="8229600" cy="1143000"/>
          </a:xfrm>
        </p:spPr>
        <p:txBody>
          <a:bodyPr/>
          <a:lstStyle/>
          <a:p>
            <a:pPr eaLnBrk="1" hangingPunct="1"/>
            <a:r>
              <a:rPr lang="en-US" smtClean="0">
                <a:ea typeface="ＭＳ Ｐゴシック" charset="-128"/>
              </a:rPr>
              <a:t>Impact on borrowing</a:t>
            </a:r>
          </a:p>
        </p:txBody>
      </p:sp>
      <p:sp>
        <p:nvSpPr>
          <p:cNvPr id="49155" name="Rectangle 3"/>
          <p:cNvSpPr>
            <a:spLocks noGrp="1" noChangeArrowheads="1"/>
          </p:cNvSpPr>
          <p:nvPr>
            <p:ph type="body" idx="1"/>
          </p:nvPr>
        </p:nvSpPr>
        <p:spPr/>
        <p:txBody>
          <a:bodyPr/>
          <a:lstStyle/>
          <a:p>
            <a:pPr eaLnBrk="1" hangingPunct="1"/>
            <a:r>
              <a:rPr lang="en-US" sz="2800" b="1" smtClean="0">
                <a:solidFill>
                  <a:srgbClr val="FF9933"/>
                </a:solidFill>
                <a:ea typeface="ＭＳ Ｐゴシック" charset="-128"/>
              </a:rPr>
              <a:t>8.3</a:t>
            </a:r>
            <a:r>
              <a:rPr lang="en-US" sz="2800" smtClean="0">
                <a:ea typeface="ＭＳ Ｐゴシック" charset="-128"/>
              </a:rPr>
              <a:t> percentage points more MFI borrowers (Spandana or other) in treatment slums</a:t>
            </a:r>
          </a:p>
          <a:p>
            <a:pPr lvl="1" eaLnBrk="1" hangingPunct="1"/>
            <a:r>
              <a:rPr lang="en-US" sz="2400" b="1" smtClean="0">
                <a:ea typeface="ＭＳ Ｐゴシック" charset="-128"/>
              </a:rPr>
              <a:t> </a:t>
            </a:r>
            <a:r>
              <a:rPr lang="en-US" sz="2400" b="1" smtClean="0">
                <a:solidFill>
                  <a:srgbClr val="FF9933"/>
                </a:solidFill>
                <a:ea typeface="ＭＳ Ｐゴシック" charset="-128"/>
              </a:rPr>
              <a:t>13.3</a:t>
            </a:r>
            <a:r>
              <a:rPr lang="en-US" sz="2400" smtClean="0">
                <a:ea typeface="ＭＳ Ｐゴシック" charset="-128"/>
              </a:rPr>
              <a:t> percentage points more Spandana borrowers</a:t>
            </a:r>
            <a:br>
              <a:rPr lang="en-US" sz="2400" smtClean="0">
                <a:ea typeface="ＭＳ Ｐゴシック" charset="-128"/>
              </a:rPr>
            </a:br>
            <a:r>
              <a:rPr lang="en-US" sz="2400" smtClean="0">
                <a:ea typeface="ＭＳ Ｐゴシック" charset="-128"/>
              </a:rPr>
              <a:t> </a:t>
            </a:r>
          </a:p>
          <a:p>
            <a:pPr eaLnBrk="1" hangingPunct="1"/>
            <a:r>
              <a:rPr lang="en-US" sz="2800" smtClean="0">
                <a:ea typeface="ＭＳ Ｐゴシック" charset="-128"/>
              </a:rPr>
              <a:t>Average of Rs. </a:t>
            </a:r>
            <a:r>
              <a:rPr lang="en-US" sz="2800" b="1" smtClean="0">
                <a:solidFill>
                  <a:srgbClr val="FF9933"/>
                </a:solidFill>
                <a:ea typeface="ＭＳ Ｐゴシック" charset="-128"/>
              </a:rPr>
              <a:t>1,260</a:t>
            </a:r>
            <a:r>
              <a:rPr lang="en-US" sz="2800" smtClean="0">
                <a:ea typeface="ＭＳ Ｐゴシック" charset="-128"/>
              </a:rPr>
              <a:t> of additional MFI borrowing per household in treatment slums (ITT estimate)</a:t>
            </a:r>
            <a:br>
              <a:rPr lang="en-US" sz="2800" smtClean="0">
                <a:ea typeface="ＭＳ Ｐゴシック" charset="-128"/>
              </a:rPr>
            </a:br>
            <a:endParaRPr lang="en-US" sz="2800" smtClean="0">
              <a:ea typeface="ＭＳ Ｐゴシック" charset="-128"/>
            </a:endParaRPr>
          </a:p>
          <a:p>
            <a:pPr eaLnBrk="1" hangingPunct="1"/>
            <a:r>
              <a:rPr lang="en-US" sz="2800" smtClean="0">
                <a:ea typeface="ＭＳ Ｐゴシック" charset="-128"/>
              </a:rPr>
              <a:t>These relatively low rates of MFI loan takeup are similar to those found in other J-PAL projects.</a:t>
            </a:r>
          </a:p>
          <a:p>
            <a:pPr eaLnBrk="1" hangingPunct="1"/>
            <a:endParaRPr lang="en-US" sz="2800" smtClean="0">
              <a:ea typeface="ＭＳ Ｐゴシック"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r>
              <a:rPr lang="en-US" dirty="0" smtClean="0">
                <a:ea typeface="ＭＳ Ｐゴシック" charset="-128"/>
              </a:rPr>
              <a:t>Businesses got started</a:t>
            </a:r>
          </a:p>
        </p:txBody>
      </p:sp>
      <p:graphicFrame>
        <p:nvGraphicFramePr>
          <p:cNvPr id="6" name="Chart 5"/>
          <p:cNvGraphicFramePr>
            <a:graphicFrameLocks/>
          </p:cNvGraphicFramePr>
          <p:nvPr/>
        </p:nvGraphicFramePr>
        <p:xfrm>
          <a:off x="2667000" y="1905000"/>
          <a:ext cx="3733800"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0" y="4368800"/>
          <a:ext cx="2743200" cy="2489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000" smtClean="0">
                <a:ea typeface="ＭＳ Ｐゴシック" charset="-128"/>
              </a:rPr>
              <a:t>Impact on expenditure</a:t>
            </a:r>
          </a:p>
        </p:txBody>
      </p:sp>
      <p:graphicFrame>
        <p:nvGraphicFramePr>
          <p:cNvPr id="5" name="Chart 4"/>
          <p:cNvGraphicFramePr>
            <a:graphicFrameLocks/>
          </p:cNvGraphicFramePr>
          <p:nvPr/>
        </p:nvGraphicFramePr>
        <p:xfrm>
          <a:off x="381000" y="1524000"/>
          <a:ext cx="32004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5257800" y="1524000"/>
          <a:ext cx="32004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nvGraphicFramePr>
        <p:xfrm>
          <a:off x="381000" y="4495800"/>
          <a:ext cx="3200400" cy="2514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nvGraphicFramePr>
        <p:xfrm>
          <a:off x="5257800" y="4495800"/>
          <a:ext cx="3200400" cy="2514600"/>
        </p:xfrm>
        <a:graphic>
          <a:graphicData uri="http://schemas.openxmlformats.org/drawingml/2006/chart">
            <c:chart xmlns:c="http://schemas.openxmlformats.org/drawingml/2006/chart" xmlns:r="http://schemas.openxmlformats.org/officeDocument/2006/relationships" r:id="rId6"/>
          </a:graphicData>
        </a:graphic>
      </p:graphicFrame>
      <p:sp>
        <p:nvSpPr>
          <p:cNvPr id="53255" name="TextBox 8"/>
          <p:cNvSpPr txBox="1">
            <a:spLocks noChangeArrowheads="1"/>
          </p:cNvSpPr>
          <p:nvPr/>
        </p:nvSpPr>
        <p:spPr bwMode="auto">
          <a:xfrm>
            <a:off x="6781800" y="1524000"/>
            <a:ext cx="1600200" cy="461963"/>
          </a:xfrm>
          <a:prstGeom prst="rect">
            <a:avLst/>
          </a:prstGeom>
          <a:noFill/>
          <a:ln w="9525">
            <a:noFill/>
            <a:miter lim="800000"/>
            <a:headEnd/>
            <a:tailEnd/>
          </a:ln>
        </p:spPr>
        <p:txBody>
          <a:bodyPr>
            <a:spAutoFit/>
          </a:bodyPr>
          <a:lstStyle/>
          <a:p>
            <a:r>
              <a:rPr lang="en-US" sz="2400" b="1">
                <a:solidFill>
                  <a:srgbClr val="FFFFFF"/>
                </a:solidFill>
              </a:rPr>
              <a:t>*</a:t>
            </a:r>
          </a:p>
        </p:txBody>
      </p:sp>
      <p:sp>
        <p:nvSpPr>
          <p:cNvPr id="53256" name="TextBox 9"/>
          <p:cNvSpPr txBox="1">
            <a:spLocks noChangeArrowheads="1"/>
          </p:cNvSpPr>
          <p:nvPr/>
        </p:nvSpPr>
        <p:spPr bwMode="auto">
          <a:xfrm>
            <a:off x="7239000" y="4491038"/>
            <a:ext cx="1600200" cy="461962"/>
          </a:xfrm>
          <a:prstGeom prst="rect">
            <a:avLst/>
          </a:prstGeom>
          <a:noFill/>
          <a:ln w="9525">
            <a:noFill/>
            <a:miter lim="800000"/>
            <a:headEnd/>
            <a:tailEnd/>
          </a:ln>
        </p:spPr>
        <p:txBody>
          <a:bodyPr>
            <a:spAutoFit/>
          </a:bodyPr>
          <a:lstStyle/>
          <a:p>
            <a:r>
              <a:rPr lang="en-US" sz="2400" b="1">
                <a:solidFill>
                  <a:srgbClr val="FFFFFF"/>
                </a:solidFill>
              </a:rPr>
              <a:t>*</a:t>
            </a:r>
          </a:p>
        </p:txBody>
      </p:sp>
      <p:sp>
        <p:nvSpPr>
          <p:cNvPr id="53257" name="TextBox 10"/>
          <p:cNvSpPr txBox="1">
            <a:spLocks noChangeArrowheads="1"/>
          </p:cNvSpPr>
          <p:nvPr/>
        </p:nvSpPr>
        <p:spPr bwMode="auto">
          <a:xfrm>
            <a:off x="2438400" y="4495800"/>
            <a:ext cx="1600200" cy="461963"/>
          </a:xfrm>
          <a:prstGeom prst="rect">
            <a:avLst/>
          </a:prstGeom>
          <a:noFill/>
          <a:ln w="9525">
            <a:noFill/>
            <a:miter lim="800000"/>
            <a:headEnd/>
            <a:tailEnd/>
          </a:ln>
        </p:spPr>
        <p:txBody>
          <a:bodyPr>
            <a:spAutoFit/>
          </a:bodyPr>
          <a:lstStyle/>
          <a:p>
            <a:r>
              <a:rPr lang="en-US" sz="2400" b="1">
                <a:solidFill>
                  <a:srgbClr val="FFFFFF"/>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4000" smtClean="0">
                <a:ea typeface="ＭＳ Ｐゴシック" charset="-128"/>
              </a:rPr>
              <a:t>Child welfare and </a:t>
            </a:r>
            <a:br>
              <a:rPr lang="en-US" sz="4000" smtClean="0">
                <a:ea typeface="ＭＳ Ｐゴシック" charset="-128"/>
              </a:rPr>
            </a:br>
            <a:r>
              <a:rPr lang="en-US" sz="4000" smtClean="0">
                <a:ea typeface="ＭＳ Ｐゴシック" charset="-128"/>
              </a:rPr>
              <a:t>women’s “empowerment”</a:t>
            </a:r>
          </a:p>
        </p:txBody>
      </p:sp>
      <p:graphicFrame>
        <p:nvGraphicFramePr>
          <p:cNvPr id="3" name="Chart 2"/>
          <p:cNvGraphicFramePr>
            <a:graphicFrameLocks/>
          </p:cNvGraphicFramePr>
          <p:nvPr/>
        </p:nvGraphicFramePr>
        <p:xfrm>
          <a:off x="609600" y="1752600"/>
          <a:ext cx="3136900" cy="25248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nvGraphicFramePr>
        <p:xfrm>
          <a:off x="609600" y="4333178"/>
          <a:ext cx="3136900" cy="25248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nvGraphicFramePr>
        <p:xfrm>
          <a:off x="5486400" y="4333178"/>
          <a:ext cx="3136900" cy="25248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nvGraphicFramePr>
        <p:xfrm>
          <a:off x="5486400" y="1752600"/>
          <a:ext cx="3136900" cy="252482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4000" smtClean="0">
                <a:ea typeface="ＭＳ Ｐゴシック" charset="-128"/>
              </a:rPr>
              <a:t>Predicting who is a likely entrepreneur</a:t>
            </a:r>
          </a:p>
        </p:txBody>
      </p:sp>
      <p:graphicFrame>
        <p:nvGraphicFramePr>
          <p:cNvPr id="5" name="Chart 4"/>
          <p:cNvGraphicFramePr>
            <a:graphicFrameLocks/>
          </p:cNvGraphicFramePr>
          <p:nvPr/>
        </p:nvGraphicFramePr>
        <p:xfrm>
          <a:off x="0" y="1733550"/>
          <a:ext cx="9144000" cy="4819650"/>
        </p:xfrm>
        <a:graphic>
          <a:graphicData uri="http://schemas.openxmlformats.org/drawingml/2006/chart">
            <c:chart xmlns:c="http://schemas.openxmlformats.org/drawingml/2006/chart" xmlns:r="http://schemas.openxmlformats.org/officeDocument/2006/relationships" r:id="rId3"/>
          </a:graphicData>
        </a:graphic>
      </p:graphicFrame>
      <p:sp>
        <p:nvSpPr>
          <p:cNvPr id="57348" name="TextBox 5"/>
          <p:cNvSpPr txBox="1">
            <a:spLocks noChangeArrowheads="1"/>
          </p:cNvSpPr>
          <p:nvPr/>
        </p:nvSpPr>
        <p:spPr bwMode="auto">
          <a:xfrm>
            <a:off x="4038600" y="5181600"/>
            <a:ext cx="363538" cy="646113"/>
          </a:xfrm>
          <a:prstGeom prst="rect">
            <a:avLst/>
          </a:prstGeom>
          <a:noFill/>
          <a:ln w="9525">
            <a:noFill/>
            <a:miter lim="800000"/>
            <a:headEnd/>
            <a:tailEnd/>
          </a:ln>
        </p:spPr>
        <p:txBody>
          <a:bodyPr wrap="none">
            <a:spAutoFit/>
          </a:bodyPr>
          <a:lstStyle/>
          <a:p>
            <a:r>
              <a:rPr lang="en-US" sz="3600" b="1">
                <a:solidFill>
                  <a:schemeClr val="bg1"/>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457200" y="228600"/>
            <a:ext cx="8229600" cy="1143000"/>
          </a:xfrm>
        </p:spPr>
        <p:txBody>
          <a:bodyPr/>
          <a:lstStyle/>
          <a:p>
            <a:pPr eaLnBrk="1" hangingPunct="1"/>
            <a:r>
              <a:rPr lang="en-US" sz="4000" smtClean="0">
                <a:ea typeface="ＭＳ Ｐゴシック" charset="-128"/>
              </a:rPr>
              <a:t>Expenditure of groups, by business status</a:t>
            </a:r>
          </a:p>
        </p:txBody>
      </p:sp>
      <p:graphicFrame>
        <p:nvGraphicFramePr>
          <p:cNvPr id="5" name="Table 4"/>
          <p:cNvGraphicFramePr>
            <a:graphicFrameLocks noGrp="1"/>
          </p:cNvGraphicFramePr>
          <p:nvPr/>
        </p:nvGraphicFramePr>
        <p:xfrm>
          <a:off x="152400" y="1828800"/>
          <a:ext cx="8991600" cy="4606052"/>
        </p:xfrm>
        <a:graphic>
          <a:graphicData uri="http://schemas.openxmlformats.org/drawingml/2006/table">
            <a:tbl>
              <a:tblPr/>
              <a:tblGrid>
                <a:gridCol w="2006600"/>
                <a:gridCol w="1163638"/>
                <a:gridCol w="1163637"/>
                <a:gridCol w="1165225"/>
                <a:gridCol w="1163638"/>
                <a:gridCol w="1165225"/>
                <a:gridCol w="1163637"/>
              </a:tblGrid>
              <a:tr h="333375">
                <a:tc gridSpan="7">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Table 5: Expenditure for control households, by business status</a:t>
                      </a:r>
                    </a:p>
                  </a:txBody>
                  <a:tcPr marL="12143" marR="12143" marT="12143" marB="0" anchor="b" horzOverflow="overflow">
                    <a:lnL>
                      <a:noFill/>
                    </a:lnL>
                    <a:lnR>
                      <a:noFill/>
                    </a:lnR>
                    <a:lnT>
                      <a:noFill/>
                    </a:lnT>
                    <a:lnB w="2540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0075">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 </a:t>
                      </a:r>
                    </a:p>
                  </a:txBody>
                  <a:tcPr marL="12143" marR="12143" marT="12143" marB="0" anchor="b"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Did not have a business 1 yr ago</a:t>
                      </a:r>
                    </a:p>
                  </a:txBody>
                  <a:tcPr marL="12143" marR="12143" marT="12143" marB="0" anchor="b" horzOverflow="overflow">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 </a:t>
                      </a:r>
                    </a:p>
                  </a:txBody>
                  <a:tcPr marL="12143" marR="12143" marT="12143" marB="0" anchor="b"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 </a:t>
                      </a:r>
                    </a:p>
                  </a:txBody>
                  <a:tcPr marL="12143" marR="12143" marT="12143" marB="0" anchor="b"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 </a:t>
                      </a:r>
                    </a:p>
                  </a:txBody>
                  <a:tcPr marL="12143" marR="12143" marT="12143" marB="0" anchor="b"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noFill/>
                  </a:tcPr>
                </a:tc>
              </a:tr>
              <a:tr h="600075">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Old business owners</a:t>
                      </a:r>
                    </a:p>
                  </a:txBody>
                  <a:tcPr marL="12143" marR="12143" marT="1214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High-business propensity</a:t>
                      </a:r>
                    </a:p>
                  </a:txBody>
                  <a:tcPr marL="12143" marR="12143" marT="1214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Low-business propensity</a:t>
                      </a:r>
                    </a:p>
                  </a:txBody>
                  <a:tcPr marL="12143" marR="12143" marT="1214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P value: (1)=(3)</a:t>
                      </a:r>
                    </a:p>
                  </a:txBody>
                  <a:tcPr marL="12143" marR="12143" marT="1214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P value: (2)=(3)</a:t>
                      </a:r>
                    </a:p>
                  </a:txBody>
                  <a:tcPr marL="12143" marR="12143" marT="1214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(1)</a:t>
                      </a:r>
                    </a:p>
                  </a:txBody>
                  <a:tcPr marL="12143" marR="12143" marT="12143"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(2)</a:t>
                      </a:r>
                    </a:p>
                  </a:txBody>
                  <a:tcPr marL="12143" marR="12143" marT="12143"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(3)</a:t>
                      </a:r>
                    </a:p>
                  </a:txBody>
                  <a:tcPr marL="12143" marR="12143" marT="12143"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r>
              <a:tr h="25558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t"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horzOverflow="overflow">
                    <a:lnL>
                      <a:noFill/>
                    </a:lnL>
                    <a:lnR>
                      <a:noFill/>
                    </a:lnR>
                    <a:lnT>
                      <a:noFill/>
                    </a:lnT>
                    <a:lnB>
                      <a:noFill/>
                    </a:lnB>
                    <a:lnTlToBr>
                      <a:noFill/>
                    </a:lnTlToBr>
                    <a:lnBlToTr>
                      <a:noFill/>
                    </a:lnBlToTr>
                    <a:noFill/>
                  </a:tcPr>
                </a:tc>
              </a:tr>
              <a:tr h="3333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Total PCE (Rs/mo)</a:t>
                      </a: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1,479.56</a:t>
                      </a: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1,430.31</a:t>
                      </a: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1,347.56</a:t>
                      </a: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0.014</a:t>
                      </a: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0.011</a:t>
                      </a:r>
                    </a:p>
                  </a:txBody>
                  <a:tcPr marL="12143" marR="12143" marT="12143" marB="0" anchor="b" horzOverflow="overflow">
                    <a:lnL>
                      <a:noFill/>
                    </a:lnL>
                    <a:lnR>
                      <a:noFill/>
                    </a:lnR>
                    <a:lnT>
                      <a:noFill/>
                    </a:lnT>
                    <a:lnB>
                      <a:noFill/>
                    </a:lnB>
                    <a:lnTlToBr>
                      <a:noFill/>
                    </a:lnTlToBr>
                    <a:lnBlToTr>
                      <a:noFill/>
                    </a:lnBlToTr>
                    <a:noFill/>
                  </a:tcPr>
                </a:tc>
              </a:tr>
              <a:tr h="25558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r>
              <a:tr h="3333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Nondurable PCE (Rs/mo)</a:t>
                      </a: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1,335.57</a:t>
                      </a: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1,336.81</a:t>
                      </a: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1,237.32</a:t>
                      </a: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0.006</a:t>
                      </a: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0.051</a:t>
                      </a:r>
                    </a:p>
                  </a:txBody>
                  <a:tcPr marL="12143" marR="12143" marT="12143" marB="0" anchor="b" horzOverflow="overflow">
                    <a:lnL>
                      <a:noFill/>
                    </a:lnL>
                    <a:lnR>
                      <a:noFill/>
                    </a:lnR>
                    <a:lnT>
                      <a:noFill/>
                    </a:lnT>
                    <a:lnB>
                      <a:noFill/>
                    </a:lnB>
                    <a:lnTlToBr>
                      <a:noFill/>
                    </a:lnTlToBr>
                    <a:lnBlToTr>
                      <a:noFill/>
                    </a:lnBlToTr>
                    <a:noFill/>
                  </a:tcPr>
                </a:tc>
              </a:tr>
              <a:tr h="25558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a:noFill/>
                    </a:lnB>
                    <a:lnTlToBr>
                      <a:noFill/>
                    </a:lnTlToBr>
                    <a:lnBlToTr>
                      <a:noFill/>
                    </a:lnBlToTr>
                    <a:noFill/>
                  </a:tcPr>
                </a:tc>
              </a:tr>
              <a:tr h="3333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Number of control HHs</a:t>
                      </a:r>
                    </a:p>
                  </a:txBody>
                  <a:tcPr marL="12143" marR="12143" marT="1214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979</a:t>
                      </a:r>
                    </a:p>
                  </a:txBody>
                  <a:tcPr marL="12143" marR="12143" marT="1214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2,571</a:t>
                      </a:r>
                    </a:p>
                  </a:txBody>
                  <a:tcPr marL="12143" marR="12143" marT="1214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1,525</a:t>
                      </a:r>
                    </a:p>
                  </a:txBody>
                  <a:tcPr marL="12143" marR="12143" marT="1214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a typeface="ＭＳ Ｐゴシック" charset="-128"/>
                      </a:endParaRPr>
                    </a:p>
                  </a:txBody>
                  <a:tcPr marL="12143" marR="12143" marT="1214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866775">
                <a:tc gridSpan="7">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Arial" charset="0"/>
                          <a:ea typeface="ＭＳ Ｐゴシック" charset="-128"/>
                        </a:rPr>
                        <a:t>Note: P-values computed using cluster-robust standard errors. Old business owners are those who own a business started at least 1 year before the survey. High-business propensity households are those (who did not have a business 1 year before the survey) </a:t>
                      </a:r>
                    </a:p>
                  </a:txBody>
                  <a:tcPr marL="12143" marR="12143" marT="12143"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ea typeface="ＭＳ Ｐゴシック" charset="-128"/>
              </a:rPr>
              <a:t>Borrow from any MFI?</a:t>
            </a:r>
          </a:p>
        </p:txBody>
      </p:sp>
      <p:graphicFrame>
        <p:nvGraphicFramePr>
          <p:cNvPr id="4" name="Chart 3"/>
          <p:cNvGraphicFramePr/>
          <p:nvPr/>
        </p:nvGraphicFramePr>
        <p:xfrm>
          <a:off x="152400" y="1600200"/>
          <a:ext cx="8763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1444" name="TextBox 4"/>
          <p:cNvSpPr txBox="1">
            <a:spLocks noChangeArrowheads="1"/>
          </p:cNvSpPr>
          <p:nvPr/>
        </p:nvSpPr>
        <p:spPr bwMode="auto">
          <a:xfrm>
            <a:off x="7391400" y="4876800"/>
            <a:ext cx="914400" cy="646113"/>
          </a:xfrm>
          <a:prstGeom prst="rect">
            <a:avLst/>
          </a:prstGeom>
          <a:noFill/>
          <a:ln w="9525">
            <a:noFill/>
            <a:miter lim="800000"/>
            <a:headEnd/>
            <a:tailEnd/>
          </a:ln>
        </p:spPr>
        <p:txBody>
          <a:bodyPr>
            <a:spAutoFit/>
          </a:bodyPr>
          <a:lstStyle/>
          <a:p>
            <a:r>
              <a:rPr lang="en-US" sz="3600" b="1">
                <a:solidFill>
                  <a:schemeClr val="bg1"/>
                </a:solidFill>
              </a:rPr>
              <a:t>**</a:t>
            </a:r>
          </a:p>
        </p:txBody>
      </p:sp>
      <p:sp>
        <p:nvSpPr>
          <p:cNvPr id="61445" name="TextBox 5"/>
          <p:cNvSpPr txBox="1">
            <a:spLocks noChangeArrowheads="1"/>
          </p:cNvSpPr>
          <p:nvPr/>
        </p:nvSpPr>
        <p:spPr bwMode="auto">
          <a:xfrm>
            <a:off x="8458200" y="3276600"/>
            <a:ext cx="914400" cy="646113"/>
          </a:xfrm>
          <a:prstGeom prst="rect">
            <a:avLst/>
          </a:prstGeom>
          <a:noFill/>
          <a:ln w="9525">
            <a:noFill/>
            <a:miter lim="800000"/>
            <a:headEnd/>
            <a:tailEnd/>
          </a:ln>
        </p:spPr>
        <p:txBody>
          <a:bodyPr>
            <a:spAutoFit/>
          </a:bodyPr>
          <a:lstStyle/>
          <a:p>
            <a:r>
              <a:rPr lang="en-US" sz="3600" b="1">
                <a:solidFill>
                  <a:schemeClr val="bg1"/>
                </a:solidFil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ea typeface="ＭＳ Ｐゴシック" charset="-128"/>
              </a:rPr>
              <a:t>Start a new business</a:t>
            </a:r>
          </a:p>
        </p:txBody>
      </p:sp>
      <p:graphicFrame>
        <p:nvGraphicFramePr>
          <p:cNvPr id="4" name="Chart 3"/>
          <p:cNvGraphicFramePr>
            <a:graphicFrameLocks/>
          </p:cNvGraphicFramePr>
          <p:nvPr/>
        </p:nvGraphicFramePr>
        <p:xfrm>
          <a:off x="0" y="1524000"/>
          <a:ext cx="9144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62468" name="TextBox 4"/>
          <p:cNvSpPr txBox="1">
            <a:spLocks noChangeArrowheads="1"/>
          </p:cNvSpPr>
          <p:nvPr/>
        </p:nvSpPr>
        <p:spPr bwMode="auto">
          <a:xfrm>
            <a:off x="8458200" y="1524000"/>
            <a:ext cx="914400" cy="646113"/>
          </a:xfrm>
          <a:prstGeom prst="rect">
            <a:avLst/>
          </a:prstGeom>
          <a:noFill/>
          <a:ln w="9525">
            <a:noFill/>
            <a:miter lim="800000"/>
            <a:headEnd/>
            <a:tailEnd/>
          </a:ln>
        </p:spPr>
        <p:txBody>
          <a:bodyPr>
            <a:spAutoFit/>
          </a:bodyPr>
          <a:lstStyle/>
          <a:p>
            <a:r>
              <a:rPr lang="en-US" sz="3600" b="1">
                <a:solidFill>
                  <a:schemeClr val="bg1"/>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ea typeface="ＭＳ Ｐゴシック" charset="-128"/>
              </a:rPr>
              <a:t>Durable expenditure</a:t>
            </a:r>
          </a:p>
        </p:txBody>
      </p:sp>
      <p:graphicFrame>
        <p:nvGraphicFramePr>
          <p:cNvPr id="4" name="Chart 3"/>
          <p:cNvGraphicFramePr>
            <a:graphicFrameLocks/>
          </p:cNvGraphicFramePr>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63492" name="TextBox 4"/>
          <p:cNvSpPr txBox="1">
            <a:spLocks noChangeArrowheads="1"/>
          </p:cNvSpPr>
          <p:nvPr/>
        </p:nvSpPr>
        <p:spPr bwMode="auto">
          <a:xfrm>
            <a:off x="7543800" y="1600200"/>
            <a:ext cx="914400" cy="646113"/>
          </a:xfrm>
          <a:prstGeom prst="rect">
            <a:avLst/>
          </a:prstGeom>
          <a:noFill/>
          <a:ln w="9525">
            <a:noFill/>
            <a:miter lim="800000"/>
            <a:headEnd/>
            <a:tailEnd/>
          </a:ln>
        </p:spPr>
        <p:txBody>
          <a:bodyPr>
            <a:spAutoFit/>
          </a:bodyPr>
          <a:lstStyle/>
          <a:p>
            <a:r>
              <a:rPr lang="en-US" sz="3600" b="1">
                <a:solidFill>
                  <a:schemeClr val="bg1"/>
                </a:solidFill>
              </a:rPr>
              <a:t>**</a:t>
            </a:r>
          </a:p>
        </p:txBody>
      </p:sp>
      <p:sp>
        <p:nvSpPr>
          <p:cNvPr id="63493" name="TextBox 4"/>
          <p:cNvSpPr txBox="1">
            <a:spLocks noChangeArrowheads="1"/>
          </p:cNvSpPr>
          <p:nvPr/>
        </p:nvSpPr>
        <p:spPr bwMode="auto">
          <a:xfrm>
            <a:off x="8382000" y="3352800"/>
            <a:ext cx="914400" cy="646113"/>
          </a:xfrm>
          <a:prstGeom prst="rect">
            <a:avLst/>
          </a:prstGeom>
          <a:noFill/>
          <a:ln w="9525">
            <a:noFill/>
            <a:miter lim="800000"/>
            <a:headEnd/>
            <a:tailEnd/>
          </a:ln>
        </p:spPr>
        <p:txBody>
          <a:bodyPr>
            <a:spAutoFit/>
          </a:bodyPr>
          <a:lstStyle/>
          <a:p>
            <a:r>
              <a:rPr lang="en-US" sz="3600" b="1">
                <a:solidFill>
                  <a:schemeClr val="bg1"/>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8"/>
            <a:ext cx="9144000" cy="1143000"/>
          </a:xfrm>
        </p:spPr>
        <p:txBody>
          <a:bodyPr/>
          <a:lstStyle/>
          <a:p>
            <a:pPr eaLnBrk="1" hangingPunct="1"/>
            <a:r>
              <a:rPr lang="en-US" smtClean="0">
                <a:ea typeface="ＭＳ Ｐゴシック" charset="-128"/>
              </a:rPr>
              <a:t>Why do we need an evaluation?</a:t>
            </a:r>
          </a:p>
        </p:txBody>
      </p:sp>
      <p:sp>
        <p:nvSpPr>
          <p:cNvPr id="20483" name="Rectangle 3"/>
          <p:cNvSpPr>
            <a:spLocks noGrp="1" noChangeArrowheads="1"/>
          </p:cNvSpPr>
          <p:nvPr>
            <p:ph type="body" idx="1"/>
          </p:nvPr>
        </p:nvSpPr>
        <p:spPr>
          <a:xfrm>
            <a:off x="76200" y="1600200"/>
            <a:ext cx="8229600" cy="4953000"/>
          </a:xfrm>
        </p:spPr>
        <p:txBody>
          <a:bodyPr/>
          <a:lstStyle/>
          <a:p>
            <a:pPr marL="609600" indent="-609600" eaLnBrk="1" hangingPunct="1">
              <a:buFontTx/>
              <a:buNone/>
            </a:pPr>
            <a:r>
              <a:rPr lang="en-US" smtClean="0">
                <a:ea typeface="ＭＳ Ｐゴシック" charset="-128"/>
              </a:rPr>
              <a:t>	Microfinance supporters: people are borrowing and we are making money </a:t>
            </a:r>
          </a:p>
          <a:p>
            <a:pPr marL="609600" indent="-609600" eaLnBrk="1" hangingPunct="1">
              <a:buFontTx/>
              <a:buNone/>
            </a:pPr>
            <a:r>
              <a:rPr lang="en-US" smtClean="0">
                <a:ea typeface="ＭＳ Ｐゴシック" charset="-128"/>
              </a:rPr>
              <a:t>	Why do we need an evaluation? </a:t>
            </a:r>
          </a:p>
          <a:p>
            <a:pPr marL="609600" indent="-609600" eaLnBrk="1" hangingPunct="1">
              <a:buFontTx/>
              <a:buNone/>
            </a:pPr>
            <a:r>
              <a:rPr lang="en-US" smtClean="0">
                <a:ea typeface="ＭＳ Ｐゴシック" charset="-128"/>
              </a:rPr>
              <a:t>	No evaluation of apple-sellers. Why us?</a:t>
            </a:r>
            <a:br>
              <a:rPr lang="en-US" smtClean="0">
                <a:ea typeface="ＭＳ Ｐゴシック" charset="-128"/>
              </a:rPr>
            </a:br>
            <a:endParaRPr lang="en-US" smtClean="0">
              <a:ea typeface="ＭＳ Ｐゴシック" charset="-128"/>
            </a:endParaRPr>
          </a:p>
          <a:p>
            <a:pPr marL="609600" indent="-609600" eaLnBrk="1" hangingPunct="1">
              <a:buFontTx/>
              <a:buNone/>
            </a:pPr>
            <a:r>
              <a:rPr lang="en-US" smtClean="0">
                <a:ea typeface="ＭＳ Ｐゴシック" charset="-128"/>
              </a:rPr>
              <a:t>	Two answers:</a:t>
            </a:r>
          </a:p>
          <a:p>
            <a:pPr marL="1371600" lvl="2" indent="-457200" eaLnBrk="1" hangingPunct="1">
              <a:buFontTx/>
              <a:buAutoNum type="arabicPeriod"/>
            </a:pPr>
            <a:r>
              <a:rPr lang="en-US" smtClean="0">
                <a:ea typeface="ＭＳ Ｐゴシック" charset="-128"/>
              </a:rPr>
              <a:t>Microfinance is often subsidized, example: India</a:t>
            </a:r>
          </a:p>
          <a:p>
            <a:pPr marL="1371600" lvl="2" indent="-457200" eaLnBrk="1" hangingPunct="1">
              <a:buFontTx/>
              <a:buAutoNum type="arabicPeriod"/>
            </a:pPr>
            <a:r>
              <a:rPr lang="en-US" smtClean="0">
                <a:ea typeface="ＭＳ Ｐゴシック" charset="-128"/>
              </a:rPr>
              <a:t>Self-control problems: loans can be tempting </a:t>
            </a:r>
            <a:r>
              <a:rPr lang="en-US" smtClean="0">
                <a:ea typeface="ＭＳ Ｐゴシック" charset="-128"/>
                <a:sym typeface="Wingdings" charset="2"/>
              </a:rPr>
              <a:t></a:t>
            </a:r>
            <a:r>
              <a:rPr lang="en-US" smtClean="0">
                <a:ea typeface="ＭＳ Ｐゴシック" charset="-128"/>
              </a:rPr>
              <a:t> debt trap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ea typeface="ＭＳ Ｐゴシック" charset="-128"/>
              </a:rPr>
              <a:t>Non durable expenditure</a:t>
            </a:r>
          </a:p>
        </p:txBody>
      </p:sp>
      <p:graphicFrame>
        <p:nvGraphicFramePr>
          <p:cNvPr id="4" name="Chart 3"/>
          <p:cNvGraphicFramePr>
            <a:graphicFrameLocks/>
          </p:cNvGraphicFramePr>
          <p:nvPr/>
        </p:nvGraphicFramePr>
        <p:xfrm>
          <a:off x="0" y="1600200"/>
          <a:ext cx="8991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64516" name="TextBox 4"/>
          <p:cNvSpPr txBox="1">
            <a:spLocks noChangeArrowheads="1"/>
          </p:cNvSpPr>
          <p:nvPr/>
        </p:nvSpPr>
        <p:spPr bwMode="auto">
          <a:xfrm>
            <a:off x="7620000" y="1639888"/>
            <a:ext cx="914400" cy="646112"/>
          </a:xfrm>
          <a:prstGeom prst="rect">
            <a:avLst/>
          </a:prstGeom>
          <a:noFill/>
          <a:ln w="9525">
            <a:noFill/>
            <a:miter lim="800000"/>
            <a:headEnd/>
            <a:tailEnd/>
          </a:ln>
        </p:spPr>
        <p:txBody>
          <a:bodyPr>
            <a:spAutoFit/>
          </a:bodyPr>
          <a:lstStyle/>
          <a:p>
            <a:r>
              <a:rPr lang="en-US" sz="3600" b="1">
                <a:solidFill>
                  <a:schemeClr val="bg1"/>
                </a:solidFill>
              </a:rPr>
              <a:t>**</a:t>
            </a:r>
          </a:p>
        </p:txBody>
      </p:sp>
      <p:sp>
        <p:nvSpPr>
          <p:cNvPr id="64517" name="TextBox 4"/>
          <p:cNvSpPr txBox="1">
            <a:spLocks noChangeArrowheads="1"/>
          </p:cNvSpPr>
          <p:nvPr/>
        </p:nvSpPr>
        <p:spPr bwMode="auto">
          <a:xfrm>
            <a:off x="8153400" y="5145088"/>
            <a:ext cx="914400" cy="646112"/>
          </a:xfrm>
          <a:prstGeom prst="rect">
            <a:avLst/>
          </a:prstGeom>
          <a:noFill/>
          <a:ln w="9525">
            <a:noFill/>
            <a:miter lim="800000"/>
            <a:headEnd/>
            <a:tailEnd/>
          </a:ln>
        </p:spPr>
        <p:txBody>
          <a:bodyPr>
            <a:spAutoFit/>
          </a:bodyPr>
          <a:lstStyle/>
          <a:p>
            <a:r>
              <a:rPr lang="en-US" sz="3600" b="1">
                <a:solidFill>
                  <a:schemeClr val="bg1"/>
                </a:solidFill>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ea typeface="ＭＳ Ｐゴシック" charset="-128"/>
              </a:rPr>
              <a:t>Temptation</a:t>
            </a:r>
          </a:p>
        </p:txBody>
      </p:sp>
      <p:pic>
        <p:nvPicPr>
          <p:cNvPr id="65539" name="Picture 4"/>
          <p:cNvPicPr>
            <a:picLocks noChangeAspect="1"/>
          </p:cNvPicPr>
          <p:nvPr/>
        </p:nvPicPr>
        <p:blipFill>
          <a:blip r:embed="rId3"/>
          <a:srcRect/>
          <a:stretch>
            <a:fillRect/>
          </a:stretch>
        </p:blipFill>
        <p:spPr bwMode="auto">
          <a:xfrm>
            <a:off x="1008063" y="1600200"/>
            <a:ext cx="7069137" cy="470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ea typeface="ＭＳ Ｐゴシック" charset="-128"/>
              </a:rPr>
              <a:t>Temptation goods</a:t>
            </a:r>
          </a:p>
        </p:txBody>
      </p:sp>
      <p:graphicFrame>
        <p:nvGraphicFramePr>
          <p:cNvPr id="4" name="Chart 3"/>
          <p:cNvGraphicFramePr>
            <a:graphicFrameLocks/>
          </p:cNvGraphicFramePr>
          <p:nvPr/>
        </p:nvGraphicFramePr>
        <p:xfrm>
          <a:off x="0" y="1600200"/>
          <a:ext cx="8686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66564" name="TextBox 4"/>
          <p:cNvSpPr txBox="1">
            <a:spLocks noChangeArrowheads="1"/>
          </p:cNvSpPr>
          <p:nvPr/>
        </p:nvSpPr>
        <p:spPr bwMode="auto">
          <a:xfrm>
            <a:off x="4876800" y="1600200"/>
            <a:ext cx="914400" cy="646113"/>
          </a:xfrm>
          <a:prstGeom prst="rect">
            <a:avLst/>
          </a:prstGeom>
          <a:noFill/>
          <a:ln w="9525">
            <a:noFill/>
            <a:miter lim="800000"/>
            <a:headEnd/>
            <a:tailEnd/>
          </a:ln>
        </p:spPr>
        <p:txBody>
          <a:bodyPr>
            <a:spAutoFit/>
          </a:bodyPr>
          <a:lstStyle/>
          <a:p>
            <a:r>
              <a:rPr lang="en-US" sz="3600" b="1">
                <a:solidFill>
                  <a:schemeClr val="bg1"/>
                </a:solidFill>
              </a:rPr>
              <a:t>**</a:t>
            </a:r>
          </a:p>
        </p:txBody>
      </p:sp>
      <p:sp>
        <p:nvSpPr>
          <p:cNvPr id="66565" name="TextBox 4"/>
          <p:cNvSpPr txBox="1">
            <a:spLocks noChangeArrowheads="1"/>
          </p:cNvSpPr>
          <p:nvPr/>
        </p:nvSpPr>
        <p:spPr bwMode="auto">
          <a:xfrm>
            <a:off x="7924800" y="5145088"/>
            <a:ext cx="914400" cy="646112"/>
          </a:xfrm>
          <a:prstGeom prst="rect">
            <a:avLst/>
          </a:prstGeom>
          <a:noFill/>
          <a:ln w="9525">
            <a:noFill/>
            <a:miter lim="800000"/>
            <a:headEnd/>
            <a:tailEnd/>
          </a:ln>
        </p:spPr>
        <p:txBody>
          <a:bodyPr>
            <a:spAutoFit/>
          </a:bodyPr>
          <a:lstStyle/>
          <a:p>
            <a:r>
              <a:rPr lang="en-US" sz="3600" b="1">
                <a:solidFill>
                  <a:schemeClr val="bg1"/>
                </a:solidFill>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ea typeface="ＭＳ Ｐゴシック" charset="-128"/>
              </a:rPr>
              <a:t>Results by business status</a:t>
            </a:r>
          </a:p>
        </p:txBody>
      </p:sp>
      <p:sp>
        <p:nvSpPr>
          <p:cNvPr id="71683" name="Rectangle 3"/>
          <p:cNvSpPr>
            <a:spLocks noGrp="1" noChangeArrowheads="1"/>
          </p:cNvSpPr>
          <p:nvPr>
            <p:ph type="body" idx="1"/>
          </p:nvPr>
        </p:nvSpPr>
        <p:spPr/>
        <p:txBody>
          <a:bodyPr/>
          <a:lstStyle/>
          <a:p>
            <a:pPr eaLnBrk="1" hangingPunct="1">
              <a:lnSpc>
                <a:spcPct val="90000"/>
              </a:lnSpc>
            </a:pPr>
            <a:r>
              <a:rPr lang="en-US" sz="2800" dirty="0" smtClean="0">
                <a:ea typeface="ＭＳ Ｐゴシック" charset="-128"/>
              </a:rPr>
              <a:t>Old business owners borrow at (relatively) high rates and invest in durable goods</a:t>
            </a:r>
          </a:p>
          <a:p>
            <a:pPr eaLnBrk="1" hangingPunct="1">
              <a:lnSpc>
                <a:spcPct val="90000"/>
              </a:lnSpc>
            </a:pPr>
            <a:r>
              <a:rPr lang="en-US" sz="2800" dirty="0" smtClean="0">
                <a:ea typeface="ＭＳ Ｐゴシック" charset="-128"/>
              </a:rPr>
              <a:t>Among those who didn’t have a business 1 year ago:</a:t>
            </a:r>
          </a:p>
          <a:p>
            <a:pPr lvl="1" eaLnBrk="1" hangingPunct="1">
              <a:lnSpc>
                <a:spcPct val="90000"/>
              </a:lnSpc>
            </a:pPr>
            <a:r>
              <a:rPr lang="en-US" sz="2400" dirty="0" smtClean="0">
                <a:ea typeface="ＭＳ Ｐゴシック" charset="-128"/>
              </a:rPr>
              <a:t>Those with high propensity (literate, non-wage-working spouse) borrow and </a:t>
            </a:r>
            <a:r>
              <a:rPr lang="en-US" sz="2400" i="1" dirty="0" smtClean="0">
                <a:ea typeface="ＭＳ Ｐゴシック" charset="-128"/>
              </a:rPr>
              <a:t>reduce</a:t>
            </a:r>
            <a:r>
              <a:rPr lang="en-US" sz="2400" dirty="0" smtClean="0">
                <a:ea typeface="ＭＳ Ｐゴシック" charset="-128"/>
              </a:rPr>
              <a:t> nondurable consumption</a:t>
            </a:r>
          </a:p>
          <a:p>
            <a:pPr lvl="1" eaLnBrk="1" hangingPunct="1">
              <a:lnSpc>
                <a:spcPct val="90000"/>
              </a:lnSpc>
            </a:pPr>
            <a:r>
              <a:rPr lang="en-US" sz="2400" dirty="0" smtClean="0">
                <a:ea typeface="ＭＳ Ｐゴシック" charset="-128"/>
              </a:rPr>
              <a:t>Those with low propensity (illiterate and/or wage-working spouse) borrow and </a:t>
            </a:r>
            <a:r>
              <a:rPr lang="en-US" sz="2400" i="1" dirty="0" smtClean="0">
                <a:ea typeface="ＭＳ Ｐゴシック" charset="-128"/>
              </a:rPr>
              <a:t>increase</a:t>
            </a:r>
            <a:r>
              <a:rPr lang="en-US" sz="2400" dirty="0" smtClean="0">
                <a:ea typeface="ＭＳ Ｐゴシック" charset="-128"/>
              </a:rPr>
              <a:t> nondurable consumption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ea typeface="ＭＳ Ｐゴシック" charset="-128"/>
              </a:rPr>
              <a:t>The impact of borrowing (TOT)</a:t>
            </a:r>
          </a:p>
        </p:txBody>
      </p:sp>
      <p:sp>
        <p:nvSpPr>
          <p:cNvPr id="73731" name="Rectangle 3"/>
          <p:cNvSpPr>
            <a:spLocks noGrp="1" noChangeArrowheads="1"/>
          </p:cNvSpPr>
          <p:nvPr>
            <p:ph type="body" idx="1"/>
          </p:nvPr>
        </p:nvSpPr>
        <p:spPr/>
        <p:txBody>
          <a:bodyPr/>
          <a:lstStyle/>
          <a:p>
            <a:pPr eaLnBrk="1" hangingPunct="1">
              <a:lnSpc>
                <a:spcPct val="90000"/>
              </a:lnSpc>
            </a:pPr>
            <a:r>
              <a:rPr lang="en-US" sz="2800" smtClean="0">
                <a:ea typeface="ＭＳ Ｐゴシック" charset="-128"/>
              </a:rPr>
              <a:t>If there are no GE/spillover effects of Spandana’s expansion, treatment is a valid instrument for borrowing from Spandana.</a:t>
            </a:r>
          </a:p>
          <a:p>
            <a:pPr eaLnBrk="1" hangingPunct="1">
              <a:lnSpc>
                <a:spcPct val="90000"/>
              </a:lnSpc>
            </a:pPr>
            <a:r>
              <a:rPr lang="en-US" sz="2800" smtClean="0">
                <a:ea typeface="ＭＳ Ｐゴシック" charset="-128"/>
              </a:rPr>
              <a:t>IV effects will be an </a:t>
            </a:r>
          </a:p>
          <a:p>
            <a:pPr lvl="1" eaLnBrk="1" hangingPunct="1">
              <a:lnSpc>
                <a:spcPct val="90000"/>
              </a:lnSpc>
            </a:pPr>
            <a:r>
              <a:rPr lang="en-US" sz="2400" b="1" smtClean="0">
                <a:ea typeface="ＭＳ Ｐゴシック" charset="-128"/>
              </a:rPr>
              <a:t>over-estimate</a:t>
            </a:r>
            <a:r>
              <a:rPr lang="en-US" sz="2400" smtClean="0">
                <a:ea typeface="ＭＳ Ｐゴシック" charset="-128"/>
              </a:rPr>
              <a:t> if the presence of Spandana also induced some who did not take a loan to start or expand a business (for example, due to social learning) </a:t>
            </a:r>
          </a:p>
          <a:p>
            <a:pPr lvl="1" eaLnBrk="1" hangingPunct="1">
              <a:lnSpc>
                <a:spcPct val="90000"/>
              </a:lnSpc>
            </a:pPr>
            <a:r>
              <a:rPr lang="en-US" sz="2400" b="1" smtClean="0">
                <a:ea typeface="ＭＳ Ｐゴシック" charset="-128"/>
              </a:rPr>
              <a:t>under-estimate</a:t>
            </a:r>
            <a:r>
              <a:rPr lang="en-US" sz="2400" smtClean="0">
                <a:ea typeface="ＭＳ Ｐゴシック" charset="-128"/>
              </a:rPr>
              <a:t> if the presence of Spandana discouraged some who did not take a loan to start or expand a business (for example, due to competition)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5"/>
          <p:cNvSpPr>
            <a:spLocks noGrp="1" noChangeArrowheads="1"/>
          </p:cNvSpPr>
          <p:nvPr>
            <p:ph type="title"/>
          </p:nvPr>
        </p:nvSpPr>
        <p:spPr/>
        <p:txBody>
          <a:bodyPr/>
          <a:lstStyle/>
          <a:p>
            <a:pPr eaLnBrk="1" hangingPunct="1"/>
            <a:r>
              <a:rPr lang="en-US" sz="4000" smtClean="0">
                <a:ea typeface="ＭＳ Ｐゴシック" charset="-128"/>
              </a:rPr>
              <a:t>Impacts of borrowing on borrowers</a:t>
            </a:r>
          </a:p>
        </p:txBody>
      </p:sp>
      <p:graphicFrame>
        <p:nvGraphicFramePr>
          <p:cNvPr id="75778" name="Object 2"/>
          <p:cNvGraphicFramePr>
            <a:graphicFrameLocks noChangeAspect="1"/>
          </p:cNvGraphicFramePr>
          <p:nvPr>
            <p:ph idx="1"/>
          </p:nvPr>
        </p:nvGraphicFramePr>
        <p:xfrm>
          <a:off x="76200" y="1844675"/>
          <a:ext cx="9140825" cy="3413125"/>
        </p:xfrm>
        <a:graphic>
          <a:graphicData uri="http://schemas.openxmlformats.org/presentationml/2006/ole">
            <p:oleObj spid="_x0000_s75778" name="Worksheet" r:id="rId4" imgW="17757079" imgH="6630325" progId="Excel.Sheet.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ea typeface="ＭＳ Ｐゴシック" charset="-128"/>
              </a:rPr>
              <a:t>Conclusions</a:t>
            </a:r>
          </a:p>
        </p:txBody>
      </p:sp>
      <p:sp>
        <p:nvSpPr>
          <p:cNvPr id="77827" name="Rectangle 3"/>
          <p:cNvSpPr>
            <a:spLocks noGrp="1" noChangeArrowheads="1"/>
          </p:cNvSpPr>
          <p:nvPr>
            <p:ph type="body" idx="1"/>
          </p:nvPr>
        </p:nvSpPr>
        <p:spPr/>
        <p:txBody>
          <a:bodyPr/>
          <a:lstStyle/>
          <a:p>
            <a:pPr eaLnBrk="1" hangingPunct="1">
              <a:lnSpc>
                <a:spcPct val="90000"/>
              </a:lnSpc>
            </a:pPr>
            <a:r>
              <a:rPr lang="en-US" sz="2400" smtClean="0">
                <a:ea typeface="ＭＳ Ｐゴシック" charset="-128"/>
              </a:rPr>
              <a:t>Takeup of MFI loans is lower than is often predicted</a:t>
            </a:r>
          </a:p>
          <a:p>
            <a:pPr lvl="1" eaLnBrk="1" hangingPunct="1">
              <a:lnSpc>
                <a:spcPct val="90000"/>
              </a:lnSpc>
            </a:pPr>
            <a:r>
              <a:rPr lang="en-US" sz="2000" smtClean="0">
                <a:ea typeface="ＭＳ Ｐゴシック" charset="-128"/>
              </a:rPr>
              <a:t>This matters for planning sample sizes</a:t>
            </a:r>
          </a:p>
          <a:p>
            <a:pPr lvl="1" eaLnBrk="1" hangingPunct="1">
              <a:lnSpc>
                <a:spcPct val="90000"/>
              </a:lnSpc>
            </a:pPr>
            <a:r>
              <a:rPr lang="en-US" sz="2000" smtClean="0">
                <a:ea typeface="ＭＳ Ｐゴシック" charset="-128"/>
              </a:rPr>
              <a:t>It also suggests microcredit is not for everyone</a:t>
            </a:r>
          </a:p>
          <a:p>
            <a:pPr eaLnBrk="1" hangingPunct="1">
              <a:lnSpc>
                <a:spcPct val="90000"/>
              </a:lnSpc>
            </a:pPr>
            <a:r>
              <a:rPr lang="en-US" sz="2400" smtClean="0">
                <a:ea typeface="ＭＳ Ｐゴシック" charset="-128"/>
              </a:rPr>
              <a:t>Microcredit does have impacts, and they differ for different households: </a:t>
            </a:r>
          </a:p>
          <a:p>
            <a:pPr lvl="1" eaLnBrk="1" hangingPunct="1">
              <a:lnSpc>
                <a:spcPct val="90000"/>
              </a:lnSpc>
            </a:pPr>
            <a:r>
              <a:rPr lang="en-US" sz="2000" smtClean="0">
                <a:ea typeface="ＭＳ Ｐゴシック" charset="-128"/>
              </a:rPr>
              <a:t>1 in 8 new borrowers start a new business</a:t>
            </a:r>
          </a:p>
          <a:p>
            <a:pPr lvl="1" eaLnBrk="1" hangingPunct="1">
              <a:lnSpc>
                <a:spcPct val="90000"/>
              </a:lnSpc>
            </a:pPr>
            <a:r>
              <a:rPr lang="en-US" sz="2000" smtClean="0">
                <a:ea typeface="ＭＳ Ｐゴシック" charset="-128"/>
              </a:rPr>
              <a:t>Those who already had businesses invest in durables and restrict their “temptation” consumption; their profits go up</a:t>
            </a:r>
          </a:p>
          <a:p>
            <a:pPr lvl="1" eaLnBrk="1" hangingPunct="1">
              <a:lnSpc>
                <a:spcPct val="90000"/>
              </a:lnSpc>
            </a:pPr>
            <a:r>
              <a:rPr lang="en-US" sz="2000" smtClean="0">
                <a:ea typeface="ＭＳ Ｐゴシック" charset="-128"/>
              </a:rPr>
              <a:t>Others consume more</a:t>
            </a:r>
          </a:p>
          <a:p>
            <a:pPr eaLnBrk="1" hangingPunct="1">
              <a:lnSpc>
                <a:spcPct val="90000"/>
              </a:lnSpc>
            </a:pPr>
            <a:r>
              <a:rPr lang="en-US" sz="2400" smtClean="0">
                <a:ea typeface="ＭＳ Ｐゴシック" charset="-128"/>
              </a:rPr>
              <a:t>Microcredit may neither be the life changing experience that some have described, nor the new usury: the bottom line is that not everyone may want to become an entrepreneur.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0" y="274638"/>
            <a:ext cx="9144000" cy="1143000"/>
          </a:xfrm>
        </p:spPr>
        <p:txBody>
          <a:bodyPr/>
          <a:lstStyle/>
          <a:p>
            <a:pPr eaLnBrk="1" hangingPunct="1"/>
            <a:r>
              <a:rPr lang="en-US" sz="3200" smtClean="0">
                <a:ea typeface="ＭＳ Ｐゴシック" charset="-128"/>
              </a:rPr>
              <a:t>Why do we need a </a:t>
            </a:r>
            <a:r>
              <a:rPr lang="en-US" sz="3200" smtClean="0">
                <a:solidFill>
                  <a:schemeClr val="bg1"/>
                </a:solidFill>
                <a:ea typeface="ＭＳ Ｐゴシック" charset="-128"/>
              </a:rPr>
              <a:t>randomized</a:t>
            </a:r>
            <a:r>
              <a:rPr lang="en-US" sz="3200" smtClean="0">
                <a:ea typeface="ＭＳ Ｐゴシック" charset="-128"/>
              </a:rPr>
              <a:t> evaluation?</a:t>
            </a:r>
          </a:p>
        </p:txBody>
      </p:sp>
      <p:sp>
        <p:nvSpPr>
          <p:cNvPr id="21507" name="Rectangle 1027"/>
          <p:cNvSpPr>
            <a:spLocks noGrp="1" noChangeArrowheads="1"/>
          </p:cNvSpPr>
          <p:nvPr>
            <p:ph type="body" idx="1"/>
          </p:nvPr>
        </p:nvSpPr>
        <p:spPr>
          <a:xfrm>
            <a:off x="457200" y="1600200"/>
            <a:ext cx="8229600" cy="4953000"/>
          </a:xfrm>
        </p:spPr>
        <p:txBody>
          <a:bodyPr/>
          <a:lstStyle/>
          <a:p>
            <a:pPr eaLnBrk="1" hangingPunct="1">
              <a:lnSpc>
                <a:spcPct val="80000"/>
              </a:lnSpc>
            </a:pPr>
            <a:r>
              <a:rPr lang="en-US" sz="2800" smtClean="0">
                <a:ea typeface="ＭＳ Ｐゴシック" charset="-128"/>
              </a:rPr>
              <a:t>Cannot compare recipients with non recipients</a:t>
            </a:r>
          </a:p>
          <a:p>
            <a:pPr lvl="1" eaLnBrk="1" hangingPunct="1">
              <a:lnSpc>
                <a:spcPct val="80000"/>
              </a:lnSpc>
            </a:pPr>
            <a:r>
              <a:rPr lang="en-US" smtClean="0">
                <a:ea typeface="ＭＳ Ｐゴシック" charset="-128"/>
              </a:rPr>
              <a:t>MFIs target the poor</a:t>
            </a:r>
          </a:p>
          <a:p>
            <a:pPr lvl="1" eaLnBrk="1" hangingPunct="1">
              <a:lnSpc>
                <a:spcPct val="80000"/>
              </a:lnSpc>
            </a:pPr>
            <a:r>
              <a:rPr lang="en-US" smtClean="0">
                <a:ea typeface="ＭＳ Ｐゴシック" charset="-128"/>
              </a:rPr>
              <a:t>More enterprising (or more short-sighted) might self-select </a:t>
            </a:r>
            <a:br>
              <a:rPr lang="en-US" smtClean="0">
                <a:ea typeface="ＭＳ Ｐゴシック" charset="-128"/>
              </a:rPr>
            </a:br>
            <a:endParaRPr lang="en-US" smtClean="0">
              <a:ea typeface="ＭＳ Ｐゴシック" charset="-128"/>
            </a:endParaRPr>
          </a:p>
          <a:p>
            <a:pPr eaLnBrk="1" hangingPunct="1">
              <a:lnSpc>
                <a:spcPct val="80000"/>
              </a:lnSpc>
            </a:pPr>
            <a:r>
              <a:rPr lang="en-US" sz="2800" smtClean="0">
                <a:ea typeface="ＭＳ Ｐゴシック" charset="-128"/>
              </a:rPr>
              <a:t>Cannot compare recipients before and after</a:t>
            </a:r>
          </a:p>
          <a:p>
            <a:pPr lvl="1" eaLnBrk="1" hangingPunct="1">
              <a:lnSpc>
                <a:spcPct val="80000"/>
              </a:lnSpc>
            </a:pPr>
            <a:r>
              <a:rPr lang="en-US" sz="2400" smtClean="0">
                <a:ea typeface="ＭＳ Ｐゴシック" charset="-128"/>
              </a:rPr>
              <a:t>these are potentially enterprising people</a:t>
            </a:r>
            <a:br>
              <a:rPr lang="en-US" sz="2400" smtClean="0">
                <a:ea typeface="ＭＳ Ｐゴシック" charset="-128"/>
              </a:rPr>
            </a:br>
            <a:endParaRPr lang="en-US" sz="2400" smtClean="0">
              <a:ea typeface="ＭＳ Ｐゴシック" charset="-128"/>
            </a:endParaRPr>
          </a:p>
          <a:p>
            <a:pPr eaLnBrk="1" hangingPunct="1">
              <a:lnSpc>
                <a:spcPct val="80000"/>
              </a:lnSpc>
            </a:pPr>
            <a:r>
              <a:rPr lang="en-US" sz="2800" smtClean="0">
                <a:ea typeface="ＭＳ Ｐゴシック" charset="-128"/>
              </a:rPr>
              <a:t>Cannot compare trends for microfinance recipients and non-recipients</a:t>
            </a:r>
          </a:p>
          <a:p>
            <a:pPr lvl="1" eaLnBrk="1" hangingPunct="1">
              <a:lnSpc>
                <a:spcPct val="80000"/>
              </a:lnSpc>
            </a:pPr>
            <a:r>
              <a:rPr lang="en-US" sz="2400" smtClean="0">
                <a:ea typeface="ＭＳ Ｐゴシック" charset="-128"/>
              </a:rPr>
              <a:t>Morduch does this and finds a </a:t>
            </a:r>
            <a:r>
              <a:rPr lang="en-US" sz="2400" i="1" smtClean="0">
                <a:ea typeface="ＭＳ Ｐゴシック" charset="-128"/>
              </a:rPr>
              <a:t>negative</a:t>
            </a:r>
            <a:r>
              <a:rPr lang="en-US" sz="2400" smtClean="0">
                <a:ea typeface="ＭＳ Ｐゴシック" charset="-128"/>
              </a:rPr>
              <a:t> impact of Grameen Bank</a:t>
            </a:r>
          </a:p>
          <a:p>
            <a:pPr lvl="1" eaLnBrk="1" hangingPunct="1">
              <a:lnSpc>
                <a:spcPct val="80000"/>
              </a:lnSpc>
            </a:pPr>
            <a:endParaRPr lang="en-US" smtClean="0">
              <a:ea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ea typeface="ＭＳ Ｐゴシック" charset="-128"/>
              </a:rPr>
              <a:t>What do we already know?</a:t>
            </a:r>
          </a:p>
        </p:txBody>
      </p:sp>
      <p:sp>
        <p:nvSpPr>
          <p:cNvPr id="22531" name="Rectangle 3"/>
          <p:cNvSpPr>
            <a:spLocks noGrp="1" noChangeArrowheads="1"/>
          </p:cNvSpPr>
          <p:nvPr>
            <p:ph type="body" idx="1"/>
          </p:nvPr>
        </p:nvSpPr>
        <p:spPr>
          <a:xfrm>
            <a:off x="457200" y="1600200"/>
            <a:ext cx="8229600" cy="5029200"/>
          </a:xfrm>
        </p:spPr>
        <p:txBody>
          <a:bodyPr/>
          <a:lstStyle/>
          <a:p>
            <a:pPr eaLnBrk="1" hangingPunct="1">
              <a:lnSpc>
                <a:spcPct val="90000"/>
              </a:lnSpc>
            </a:pPr>
            <a:r>
              <a:rPr lang="en-US" sz="2400" smtClean="0">
                <a:ea typeface="ＭＳ Ｐゴシック" charset="-128"/>
              </a:rPr>
              <a:t>Much experimental work on how to make microfinance work better:</a:t>
            </a:r>
          </a:p>
          <a:p>
            <a:pPr lvl="1" eaLnBrk="1" hangingPunct="1">
              <a:lnSpc>
                <a:spcPct val="90000"/>
              </a:lnSpc>
            </a:pPr>
            <a:r>
              <a:rPr lang="en-US" sz="2000" smtClean="0">
                <a:ea typeface="ＭＳ Ｐゴシック" charset="-128"/>
              </a:rPr>
              <a:t>Group vs. individual liability (Giné and Karlan 2006)</a:t>
            </a:r>
          </a:p>
          <a:p>
            <a:pPr lvl="1" eaLnBrk="1" hangingPunct="1">
              <a:lnSpc>
                <a:spcPct val="90000"/>
              </a:lnSpc>
            </a:pPr>
            <a:r>
              <a:rPr lang="en-US" sz="2000" smtClean="0">
                <a:ea typeface="ＭＳ Ｐゴシック" charset="-128"/>
              </a:rPr>
              <a:t>Contract structure (Fischer 2008)</a:t>
            </a:r>
          </a:p>
          <a:p>
            <a:pPr lvl="1" eaLnBrk="1" hangingPunct="1">
              <a:lnSpc>
                <a:spcPct val="90000"/>
              </a:lnSpc>
            </a:pPr>
            <a:r>
              <a:rPr lang="en-US" sz="2000" smtClean="0">
                <a:ea typeface="ＭＳ Ｐゴシック" charset="-128"/>
              </a:rPr>
              <a:t>Repayment frequency (Field and Pande 2008)</a:t>
            </a:r>
          </a:p>
          <a:p>
            <a:pPr eaLnBrk="1" hangingPunct="1">
              <a:lnSpc>
                <a:spcPct val="90000"/>
              </a:lnSpc>
            </a:pPr>
            <a:r>
              <a:rPr lang="en-US" sz="2400" smtClean="0">
                <a:ea typeface="ＭＳ Ｐゴシック" charset="-128"/>
              </a:rPr>
              <a:t>Non-experimental evidence on the intensive margin impact of microfinance (Kaboski and Townsend 2008)</a:t>
            </a:r>
          </a:p>
          <a:p>
            <a:pPr eaLnBrk="1" hangingPunct="1">
              <a:lnSpc>
                <a:spcPct val="90000"/>
              </a:lnSpc>
            </a:pPr>
            <a:r>
              <a:rPr lang="en-US" sz="2400" smtClean="0">
                <a:ea typeface="ＭＳ Ｐゴシック" charset="-128"/>
              </a:rPr>
              <a:t>No randomized evaluations of the impact of microcredit</a:t>
            </a:r>
          </a:p>
          <a:p>
            <a:pPr eaLnBrk="1" hangingPunct="1">
              <a:lnSpc>
                <a:spcPct val="90000"/>
              </a:lnSpc>
            </a:pPr>
            <a:r>
              <a:rPr lang="en-US" sz="2400" smtClean="0">
                <a:ea typeface="ＭＳ Ｐゴシック" charset="-128"/>
              </a:rPr>
              <a:t>This study: answer some of the basic questions</a:t>
            </a:r>
          </a:p>
          <a:p>
            <a:pPr lvl="1" eaLnBrk="1" hangingPunct="1">
              <a:lnSpc>
                <a:spcPct val="90000"/>
              </a:lnSpc>
            </a:pPr>
            <a:r>
              <a:rPr lang="en-US" sz="2000" smtClean="0">
                <a:ea typeface="ＭＳ Ｐゴシック" charset="-128"/>
              </a:rPr>
              <a:t>business creation</a:t>
            </a:r>
          </a:p>
          <a:p>
            <a:pPr lvl="1" eaLnBrk="1" hangingPunct="1">
              <a:lnSpc>
                <a:spcPct val="90000"/>
              </a:lnSpc>
            </a:pPr>
            <a:r>
              <a:rPr lang="en-US" sz="2000" smtClean="0">
                <a:ea typeface="ＭＳ Ｐゴシック" charset="-128"/>
              </a:rPr>
              <a:t>durable goods purchase</a:t>
            </a:r>
          </a:p>
          <a:p>
            <a:pPr lvl="1" eaLnBrk="1" hangingPunct="1">
              <a:lnSpc>
                <a:spcPct val="90000"/>
              </a:lnSpc>
            </a:pPr>
            <a:r>
              <a:rPr lang="en-US" sz="2000" smtClean="0">
                <a:ea typeface="ＭＳ Ｐゴシック" charset="-128"/>
              </a:rPr>
              <a:t>consumption smoothing</a:t>
            </a:r>
          </a:p>
          <a:p>
            <a:pPr lvl="1" eaLnBrk="1" hangingPunct="1">
              <a:lnSpc>
                <a:spcPct val="90000"/>
              </a:lnSpc>
            </a:pPr>
            <a:r>
              <a:rPr lang="en-US" sz="2000" smtClean="0">
                <a:ea typeface="ＭＳ Ｐゴシック" charset="-128"/>
              </a:rPr>
              <a:t>etc. </a:t>
            </a:r>
            <a:endParaRPr lang="en-US" sz="2400" smtClean="0">
              <a:latin typeface="ヒラギノ角ゴ Pro W3" charset="-128"/>
              <a:ea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ea typeface="ＭＳ Ｐゴシック" charset="-128"/>
              </a:rPr>
              <a:t>Outline</a:t>
            </a:r>
          </a:p>
        </p:txBody>
      </p:sp>
      <p:sp>
        <p:nvSpPr>
          <p:cNvPr id="23555" name="Rectangle 3"/>
          <p:cNvSpPr>
            <a:spLocks noGrp="1" noChangeArrowheads="1"/>
          </p:cNvSpPr>
          <p:nvPr>
            <p:ph type="body" idx="1"/>
          </p:nvPr>
        </p:nvSpPr>
        <p:spPr/>
        <p:txBody>
          <a:bodyPr/>
          <a:lstStyle/>
          <a:p>
            <a:pPr marL="609600" indent="-609600" eaLnBrk="1" hangingPunct="1">
              <a:buFontTx/>
              <a:buAutoNum type="arabicPeriod"/>
            </a:pPr>
            <a:r>
              <a:rPr lang="en-US" sz="2800" smtClean="0">
                <a:ea typeface="ＭＳ Ｐゴシック" charset="-128"/>
              </a:rPr>
              <a:t> </a:t>
            </a:r>
            <a:r>
              <a:rPr lang="en-US" sz="2800" smtClean="0">
                <a:solidFill>
                  <a:srgbClr val="FF9933"/>
                </a:solidFill>
                <a:ea typeface="ＭＳ Ｐゴシック" charset="-128"/>
              </a:rPr>
              <a:t>Overview</a:t>
            </a:r>
            <a:r>
              <a:rPr lang="en-US" sz="2800" smtClean="0">
                <a:ea typeface="ＭＳ Ｐゴシック" charset="-128"/>
              </a:rPr>
              <a:t> of Spandana program and survey</a:t>
            </a:r>
          </a:p>
          <a:p>
            <a:pPr marL="609600" indent="-609600" eaLnBrk="1" hangingPunct="1">
              <a:buFontTx/>
              <a:buAutoNum type="arabicPeriod"/>
            </a:pPr>
            <a:r>
              <a:rPr lang="en-US" sz="2800" smtClean="0">
                <a:ea typeface="ＭＳ Ｐゴシック" charset="-128"/>
              </a:rPr>
              <a:t> What was the </a:t>
            </a:r>
            <a:r>
              <a:rPr lang="en-US" sz="2800" smtClean="0">
                <a:solidFill>
                  <a:srgbClr val="FF9933"/>
                </a:solidFill>
                <a:ea typeface="ＭＳ Ｐゴシック" charset="-128"/>
              </a:rPr>
              <a:t>take up</a:t>
            </a:r>
            <a:r>
              <a:rPr lang="en-US" sz="2800" smtClean="0">
                <a:ea typeface="ＭＳ Ｐゴシック" charset="-128"/>
              </a:rPr>
              <a:t> of microcredit?</a:t>
            </a:r>
          </a:p>
          <a:p>
            <a:pPr marL="609600" indent="-609600" eaLnBrk="1" hangingPunct="1">
              <a:buFontTx/>
              <a:buAutoNum type="arabicPeriod"/>
            </a:pPr>
            <a:r>
              <a:rPr lang="en-US" sz="2800" smtClean="0">
                <a:ea typeface="ＭＳ Ｐゴシック" charset="-128"/>
              </a:rPr>
              <a:t> What impacts of microcredit should we </a:t>
            </a:r>
            <a:r>
              <a:rPr lang="en-US" sz="2800" smtClean="0">
                <a:solidFill>
                  <a:srgbClr val="FF9933"/>
                </a:solidFill>
                <a:ea typeface="ＭＳ Ｐゴシック" charset="-128"/>
              </a:rPr>
              <a:t>expect</a:t>
            </a:r>
            <a:r>
              <a:rPr lang="en-US" sz="2800" smtClean="0">
                <a:ea typeface="ＭＳ Ｐゴシック" charset="-128"/>
              </a:rPr>
              <a:t>?</a:t>
            </a:r>
          </a:p>
          <a:p>
            <a:pPr marL="609600" indent="-609600" eaLnBrk="1" hangingPunct="1">
              <a:buFontTx/>
              <a:buAutoNum type="arabicPeriod"/>
            </a:pPr>
            <a:r>
              <a:rPr lang="en-US" sz="2800" smtClean="0">
                <a:ea typeface="ＭＳ Ｐゴシック" charset="-128"/>
              </a:rPr>
              <a:t> Impact </a:t>
            </a:r>
            <a:r>
              <a:rPr lang="en-US" sz="2800" smtClean="0">
                <a:solidFill>
                  <a:srgbClr val="FF9933"/>
                </a:solidFill>
                <a:ea typeface="ＭＳ Ｐゴシック" charset="-128"/>
              </a:rPr>
              <a:t>results</a:t>
            </a:r>
          </a:p>
          <a:p>
            <a:pPr marL="990600" lvl="1" indent="-533400" eaLnBrk="1" hangingPunct="1"/>
            <a:r>
              <a:rPr lang="en-US" sz="2400" smtClean="0">
                <a:ea typeface="ＭＳ Ｐゴシック" charset="-128"/>
              </a:rPr>
              <a:t>Average impact of the program</a:t>
            </a:r>
          </a:p>
          <a:p>
            <a:pPr marL="990600" lvl="1" indent="-533400" eaLnBrk="1" hangingPunct="1"/>
            <a:r>
              <a:rPr lang="en-US" sz="2400" smtClean="0">
                <a:ea typeface="ＭＳ Ｐゴシック" charset="-128"/>
              </a:rPr>
              <a:t>Different impacts for different groups?</a:t>
            </a:r>
          </a:p>
          <a:p>
            <a:pPr marL="990600" lvl="1" indent="-533400" eaLnBrk="1" hangingPunct="1"/>
            <a:r>
              <a:rPr lang="en-US" sz="2400" smtClean="0">
                <a:ea typeface="ＭＳ Ｐゴシック" charset="-128"/>
              </a:rPr>
              <a:t>The impact of borrowing</a:t>
            </a:r>
          </a:p>
          <a:p>
            <a:pPr marL="609600" indent="-609600" eaLnBrk="1" hangingPunct="1">
              <a:buFontTx/>
              <a:buAutoNum type="arabicPeriod"/>
            </a:pPr>
            <a:r>
              <a:rPr lang="en-US" sz="2800" smtClean="0">
                <a:ea typeface="ＭＳ Ｐゴシック" charset="-128"/>
              </a:rPr>
              <a:t> </a:t>
            </a:r>
            <a:r>
              <a:rPr lang="en-US" sz="2800" smtClean="0">
                <a:solidFill>
                  <a:srgbClr val="FF9933"/>
                </a:solidFill>
                <a:ea typeface="ＭＳ Ｐゴシック" charset="-128"/>
              </a:rPr>
              <a:t>Conclusion</a:t>
            </a:r>
          </a:p>
          <a:p>
            <a:pPr marL="990600" lvl="1" indent="-533400" eaLnBrk="1" hangingPunct="1"/>
            <a:endParaRPr lang="en-US" sz="2400" smtClean="0">
              <a:ea typeface="ＭＳ Ｐゴシック" charset="-128"/>
            </a:endParaRPr>
          </a:p>
          <a:p>
            <a:pPr marL="609600" indent="-609600" eaLnBrk="1" hangingPunct="1"/>
            <a:endParaRPr lang="en-US" sz="2800" smtClean="0">
              <a:ea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6000" smtClean="0">
                <a:solidFill>
                  <a:srgbClr val="FF9933"/>
                </a:solidFill>
                <a:ea typeface="ＭＳ Ｐゴシック" charset="-128"/>
              </a:rPr>
              <a:t>1. OVERVIEW</a:t>
            </a:r>
          </a:p>
        </p:txBody>
      </p:sp>
      <p:sp>
        <p:nvSpPr>
          <p:cNvPr id="25603" name="Rectangle 3"/>
          <p:cNvSpPr>
            <a:spLocks noGrp="1" noChangeArrowheads="1"/>
          </p:cNvSpPr>
          <p:nvPr>
            <p:ph type="body" idx="1"/>
          </p:nvPr>
        </p:nvSpPr>
        <p:spPr/>
        <p:txBody>
          <a:bodyPr/>
          <a:lstStyle/>
          <a:p>
            <a:pPr eaLnBrk="1" hangingPunct="1"/>
            <a:r>
              <a:rPr lang="en-US" sz="2800" smtClean="0">
                <a:ea typeface="ＭＳ Ｐゴシック" charset="-128"/>
              </a:rPr>
              <a:t>Traditional microcredit program </a:t>
            </a:r>
          </a:p>
          <a:p>
            <a:pPr lvl="1" eaLnBrk="1" hangingPunct="1"/>
            <a:r>
              <a:rPr lang="en-US" sz="2400" smtClean="0">
                <a:ea typeface="ＭＳ Ｐゴシック" charset="-128"/>
              </a:rPr>
              <a:t>Group liability</a:t>
            </a:r>
          </a:p>
          <a:p>
            <a:pPr lvl="1" eaLnBrk="1" hangingPunct="1"/>
            <a:r>
              <a:rPr lang="en-US" sz="2400" smtClean="0">
                <a:ea typeface="ＭＳ Ｐゴシック" charset="-128"/>
              </a:rPr>
              <a:t>Weekly or monthly repayment</a:t>
            </a:r>
          </a:p>
          <a:p>
            <a:pPr lvl="1" eaLnBrk="1" hangingPunct="1"/>
            <a:r>
              <a:rPr lang="en-US" sz="2400" smtClean="0">
                <a:ea typeface="ＭＳ Ｐゴシック" charset="-128"/>
              </a:rPr>
              <a:t>Starting loan is Rs. 10,000 (~$250)</a:t>
            </a:r>
          </a:p>
          <a:p>
            <a:pPr lvl="1" eaLnBrk="1" hangingPunct="1"/>
            <a:r>
              <a:rPr lang="en-US" sz="2400" smtClean="0">
                <a:ea typeface="ＭＳ Ｐゴシック" charset="-128"/>
              </a:rPr>
              <a:t>Interest rate changed over the period but was around 12% per year (nondeclining balance; ~24% APR) </a:t>
            </a:r>
          </a:p>
          <a:p>
            <a:pPr lvl="1" eaLnBrk="1" hangingPunct="1"/>
            <a:r>
              <a:rPr lang="en-US" sz="2400" smtClean="0">
                <a:ea typeface="ＭＳ Ｐゴシック" charset="-128"/>
              </a:rPr>
              <a:t>A few individual-liability loans were also given</a:t>
            </a:r>
          </a:p>
          <a:p>
            <a:pPr eaLnBrk="1" hangingPunct="1"/>
            <a:r>
              <a:rPr lang="en-US" sz="2400" smtClean="0">
                <a:ea typeface="ＭＳ Ｐゴシック" charset="-128"/>
              </a:rPr>
              <a:t>Spandana was already a large MFI in South India</a:t>
            </a:r>
          </a:p>
          <a:p>
            <a:pPr eaLnBrk="1" hangingPunct="1"/>
            <a:r>
              <a:rPr lang="en-US" sz="2400" smtClean="0">
                <a:ea typeface="ＭＳ Ｐゴシック" charset="-128"/>
              </a:rPr>
              <a:t>Not previously operating in Hyderabad.</a:t>
            </a:r>
          </a:p>
          <a:p>
            <a:pPr eaLnBrk="1" hangingPunct="1"/>
            <a:r>
              <a:rPr lang="en-US" sz="2400" smtClean="0">
                <a:ea typeface="ＭＳ Ｐゴシック" charset="-128"/>
              </a:rPr>
              <a:t>Agreed to randomly phase in operations in Hyderabad.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srcRect/>
          <a:stretch>
            <a:fillRect/>
          </a:stretch>
        </p:blipFill>
        <p:spPr bwMode="auto">
          <a:xfrm>
            <a:off x="0" y="0"/>
            <a:ext cx="9296400" cy="6972300"/>
          </a:xfrm>
          <a:prstGeom prst="rect">
            <a:avLst/>
          </a:prstGeom>
          <a:noFill/>
          <a:ln w="9525">
            <a:noFill/>
            <a:miter lim="800000"/>
            <a:headEnd/>
            <a:tailEnd/>
          </a:ln>
        </p:spPr>
      </p:pic>
      <p:pic>
        <p:nvPicPr>
          <p:cNvPr id="27651" name="Picture 4"/>
          <p:cNvPicPr>
            <a:picLocks noChangeAspect="1"/>
          </p:cNvPicPr>
          <p:nvPr/>
        </p:nvPicPr>
        <p:blipFill>
          <a:blip r:embed="rId4"/>
          <a:srcRect/>
          <a:stretch>
            <a:fillRect/>
          </a:stretch>
        </p:blipFill>
        <p:spPr bwMode="auto">
          <a:xfrm>
            <a:off x="0" y="6019800"/>
            <a:ext cx="909638"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ea typeface="ＭＳ Ｐゴシック" charset="-128"/>
              </a:rPr>
              <a:t>Data collection</a:t>
            </a:r>
          </a:p>
        </p:txBody>
      </p:sp>
      <p:sp>
        <p:nvSpPr>
          <p:cNvPr id="28675" name="Rectangle 3"/>
          <p:cNvSpPr>
            <a:spLocks noGrp="1" noChangeArrowheads="1"/>
          </p:cNvSpPr>
          <p:nvPr>
            <p:ph type="body" idx="1"/>
          </p:nvPr>
        </p:nvSpPr>
        <p:spPr>
          <a:xfrm>
            <a:off x="457200" y="1600200"/>
            <a:ext cx="8229600" cy="5105400"/>
          </a:xfrm>
        </p:spPr>
        <p:txBody>
          <a:bodyPr/>
          <a:lstStyle/>
          <a:p>
            <a:pPr eaLnBrk="1" hangingPunct="1">
              <a:lnSpc>
                <a:spcPct val="90000"/>
              </a:lnSpc>
            </a:pPr>
            <a:r>
              <a:rPr lang="en-US" sz="2800" smtClean="0">
                <a:ea typeface="ＭＳ Ｐゴシック" charset="-128"/>
              </a:rPr>
              <a:t>Baseline survey: 2005 </a:t>
            </a:r>
          </a:p>
          <a:p>
            <a:pPr lvl="1" eaLnBrk="1" hangingPunct="1">
              <a:lnSpc>
                <a:spcPct val="90000"/>
              </a:lnSpc>
            </a:pPr>
            <a:r>
              <a:rPr lang="en-US" sz="2400" smtClean="0">
                <a:ea typeface="ＭＳ Ｐゴシック" charset="-128"/>
              </a:rPr>
              <a:t>20 or 40 households per slum; 2,800 total</a:t>
            </a:r>
          </a:p>
          <a:p>
            <a:pPr lvl="1" eaLnBrk="1" hangingPunct="1">
              <a:lnSpc>
                <a:spcPct val="90000"/>
              </a:lnSpc>
            </a:pPr>
            <a:r>
              <a:rPr lang="en-US" sz="2400" smtClean="0">
                <a:ea typeface="ＭＳ Ｐゴシック" charset="-128"/>
              </a:rPr>
              <a:t>Intentionally did not do a panel (i.e. resurvey in the endline)</a:t>
            </a:r>
            <a:br>
              <a:rPr lang="en-US" sz="2400" smtClean="0">
                <a:ea typeface="ＭＳ Ｐゴシック" charset="-128"/>
              </a:rPr>
            </a:br>
            <a:endParaRPr lang="en-US" sz="2400" smtClean="0">
              <a:ea typeface="ＭＳ Ｐゴシック" charset="-128"/>
            </a:endParaRPr>
          </a:p>
          <a:p>
            <a:pPr eaLnBrk="1" hangingPunct="1">
              <a:lnSpc>
                <a:spcPct val="90000"/>
              </a:lnSpc>
            </a:pPr>
            <a:r>
              <a:rPr lang="en-US" sz="2800" smtClean="0">
                <a:ea typeface="ＭＳ Ｐゴシック" charset="-128"/>
              </a:rPr>
              <a:t>Census: 2006-7: sample frame for endline</a:t>
            </a:r>
            <a:br>
              <a:rPr lang="en-US" sz="2800" smtClean="0">
                <a:ea typeface="ＭＳ Ｐゴシック" charset="-128"/>
              </a:rPr>
            </a:br>
            <a:endParaRPr lang="en-US" sz="2800" smtClean="0">
              <a:ea typeface="ＭＳ Ｐゴシック" charset="-128"/>
            </a:endParaRPr>
          </a:p>
          <a:p>
            <a:pPr eaLnBrk="1" hangingPunct="1">
              <a:lnSpc>
                <a:spcPct val="90000"/>
              </a:lnSpc>
            </a:pPr>
            <a:r>
              <a:rPr lang="en-US" sz="2800" smtClean="0">
                <a:ea typeface="ＭＳ Ｐゴシック" charset="-128"/>
              </a:rPr>
              <a:t>Endline survey: 2007-8</a:t>
            </a:r>
          </a:p>
          <a:p>
            <a:pPr lvl="1" eaLnBrk="1" hangingPunct="1">
              <a:lnSpc>
                <a:spcPct val="90000"/>
              </a:lnSpc>
            </a:pPr>
            <a:r>
              <a:rPr lang="en-US" sz="2400" smtClean="0">
                <a:ea typeface="ＭＳ Ｐゴシック" charset="-128"/>
              </a:rPr>
              <a:t>15-24 months after loan disbursement started in a slum</a:t>
            </a:r>
          </a:p>
          <a:p>
            <a:pPr lvl="1" eaLnBrk="1" hangingPunct="1">
              <a:lnSpc>
                <a:spcPct val="90000"/>
              </a:lnSpc>
            </a:pPr>
            <a:r>
              <a:rPr lang="en-US" sz="2400" smtClean="0">
                <a:ea typeface="ＭＳ Ｐゴシック" charset="-128"/>
              </a:rPr>
              <a:t>Spandana borrowers were oversampled; we adjust for this in all results</a:t>
            </a:r>
          </a:p>
          <a:p>
            <a:pPr eaLnBrk="1" hangingPunct="1">
              <a:lnSpc>
                <a:spcPct val="90000"/>
              </a:lnSpc>
            </a:pPr>
            <a:endParaRPr lang="en-US" sz="2800" smtClean="0">
              <a:ea typeface="ＭＳ Ｐゴシック"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8711</TotalTime>
  <Words>958</Words>
  <Application>Microsoft Office PowerPoint</Application>
  <PresentationFormat>On-screen Show (4:3)</PresentationFormat>
  <Paragraphs>263</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Default Design</vt:lpstr>
      <vt:lpstr>Chart</vt:lpstr>
      <vt:lpstr>Worksheet</vt:lpstr>
      <vt:lpstr>The Impacts of Microfinance:  A Randomized Evaluation of  Spandana’s program in Hyderabad</vt:lpstr>
      <vt:lpstr>The Question </vt:lpstr>
      <vt:lpstr>Why do we need an evaluation?</vt:lpstr>
      <vt:lpstr>Why do we need a randomized evaluation?</vt:lpstr>
      <vt:lpstr>What do we already know?</vt:lpstr>
      <vt:lpstr>Outline</vt:lpstr>
      <vt:lpstr>1. OVERVIEW</vt:lpstr>
      <vt:lpstr>Slide 8</vt:lpstr>
      <vt:lpstr>Data collection</vt:lpstr>
      <vt:lpstr>Endline sample</vt:lpstr>
      <vt:lpstr>Outcomes</vt:lpstr>
      <vt:lpstr>Households at baseline</vt:lpstr>
      <vt:lpstr>Entrepreneurship at baseline</vt:lpstr>
      <vt:lpstr>Millions of Entrepreneurs…</vt:lpstr>
      <vt:lpstr>Treatment-Control Balance: Slum Level</vt:lpstr>
      <vt:lpstr>Treatment-Control Balance: Households</vt:lpstr>
      <vt:lpstr>Why do you want a loan?</vt:lpstr>
      <vt:lpstr>(Control) households at endline</vt:lpstr>
      <vt:lpstr>What should we expect </vt:lpstr>
      <vt:lpstr>2. TAKE UP?</vt:lpstr>
      <vt:lpstr>Impact on borrowing</vt:lpstr>
      <vt:lpstr>Businesses got started</vt:lpstr>
      <vt:lpstr>Impact on expenditure</vt:lpstr>
      <vt:lpstr>Child welfare and  women’s “empowerment”</vt:lpstr>
      <vt:lpstr>Predicting who is a likely entrepreneur</vt:lpstr>
      <vt:lpstr>Expenditure of groups, by business status</vt:lpstr>
      <vt:lpstr>Borrow from any MFI?</vt:lpstr>
      <vt:lpstr>Start a new business</vt:lpstr>
      <vt:lpstr>Durable expenditure</vt:lpstr>
      <vt:lpstr>Non durable expenditure</vt:lpstr>
      <vt:lpstr>Temptation</vt:lpstr>
      <vt:lpstr>Temptation goods</vt:lpstr>
      <vt:lpstr>Results by business status</vt:lpstr>
      <vt:lpstr>The impact of borrowing (TOT)</vt:lpstr>
      <vt:lpstr>Impacts of borrowing on borrowers</vt:lpstr>
      <vt:lpstr>Conclusions</vt:lpstr>
    </vt:vector>
  </TitlesOfParts>
  <Company>MIT Economics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Impacts of Microfinance: A Randomized Evaluation of Spandana’s program in Hyderabad</dc:title>
  <dc:creator>eduflo</dc:creator>
  <cp:lastModifiedBy>admin</cp:lastModifiedBy>
  <cp:revision>104</cp:revision>
  <dcterms:created xsi:type="dcterms:W3CDTF">2009-06-06T14:59:24Z</dcterms:created>
  <dcterms:modified xsi:type="dcterms:W3CDTF">2010-01-08T05:24:57Z</dcterms:modified>
</cp:coreProperties>
</file>